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55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9" r:id="rId15"/>
    <p:sldId id="269" r:id="rId16"/>
    <p:sldId id="271" r:id="rId17"/>
    <p:sldId id="272" r:id="rId18"/>
    <p:sldId id="273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0" r:id="rId28"/>
    <p:sldId id="274" r:id="rId29"/>
    <p:sldId id="275" r:id="rId30"/>
    <p:sldId id="276" r:id="rId31"/>
    <p:sldId id="277" r:id="rId32"/>
    <p:sldId id="311" r:id="rId33"/>
    <p:sldId id="279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Helvetica Neue" panose="020B060007020508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Meiryo UI" panose="020B0604030504040204" pitchFamily="50" charset="-128"/>
      <p:regular r:id="rId64"/>
      <p:bold r:id="rId65"/>
      <p:italic r:id="rId66"/>
      <p:boldItalic r:id="rId67"/>
    </p:embeddedFont>
    <p:embeddedFont>
      <p:font typeface="Century Gothic" panose="020B050202020202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AFAFAF"/>
    <a:srgbClr val="FFFFFF"/>
    <a:srgbClr val="3F57A5"/>
    <a:srgbClr val="252A6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1BE272A-7C0C-4508-8195-AC0E20434476}">
  <a:tblStyle styleId="{01BE272A-7C0C-4508-8195-AC0E20434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2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2018 was the year Kubernetes crossed the chasm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749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Shape 79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Shape 881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Shape 10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Shape 10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Shape 109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Shape 1145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Shape 1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Shape 1155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6" name="Shape 9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5763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Shape 9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1" name="Shape 1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2" name="Shape 1162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Shape 1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Shape 1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Shape 1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Shape 1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Shape 1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Shape 1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Shape 1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9" name="Shape 13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Now being standardized in the Open Container Initiative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Shape 1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Shape 1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Shape 1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Shape 1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 sz="900">
                <a:latin typeface="Century Gothic"/>
                <a:ea typeface="Century Gothic"/>
                <a:cs typeface="Century Gothic"/>
                <a:sym typeface="Century Gothic"/>
              </a:rPr>
              <a:t>For example</a:t>
            </a: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Google starts 2 billion containers per week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billion containers a week is 3300 a second, and that statistic was from 2014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Shape 15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reduces the costs associated with maintenance and operations</a:t>
            </a:r>
            <a:endParaRPr/>
          </a:p>
        </p:txBody>
      </p:sp>
      <p:sp>
        <p:nvSpPr>
          <p:cNvPr id="1537" name="Shape 1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Shape 15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Shape 15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ayout">
  <p:cSld name="Title Slide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0" y="-2122"/>
            <a:ext cx="9144000" cy="5145600"/>
          </a:xfrm>
          <a:prstGeom prst="rect">
            <a:avLst/>
          </a:prstGeom>
          <a:gradFill>
            <a:gsLst>
              <a:gs pos="0">
                <a:srgbClr val="DF156C">
                  <a:alpha val="72941"/>
                </a:srgbClr>
              </a:gs>
              <a:gs pos="34000">
                <a:srgbClr val="6B1D64">
                  <a:alpha val="64705"/>
                </a:srgbClr>
              </a:gs>
              <a:gs pos="83000">
                <a:srgbClr val="252A60">
                  <a:alpha val="68627"/>
                </a:srgbClr>
              </a:gs>
              <a:gs pos="100000">
                <a:srgbClr val="252A60">
                  <a:alpha val="6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597992" y="1544782"/>
            <a:ext cx="54564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1">
  <p:cSld name="Section Break v1">
    <p:bg>
      <p:bgPr>
        <a:gradFill>
          <a:gsLst>
            <a:gs pos="0">
              <a:schemeClr val="accent1"/>
            </a:gs>
            <a:gs pos="91000">
              <a:schemeClr val="accent2"/>
            </a:gs>
            <a:gs pos="100000">
              <a:schemeClr val="accent2"/>
            </a:gs>
          </a:gsLst>
          <a:lin ang="2399891" scaled="0"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2">
  <p:cSld name="Section Break v2">
    <p:bg>
      <p:bgPr>
        <a:solidFill>
          <a:schemeClr val="accen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and Chart">
  <p:cSld name="Title, Subtitle, Content and Char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52563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27" name="Shape 127"/>
          <p:cNvCxnSpPr/>
          <p:nvPr/>
        </p:nvCxnSpPr>
        <p:spPr>
          <a:xfrm>
            <a:off x="5680315" y="1285669"/>
            <a:ext cx="0" cy="32985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Shape 128"/>
          <p:cNvSpPr>
            <a:spLocks noGrp="1"/>
          </p:cNvSpPr>
          <p:nvPr>
            <p:ph type="chart" idx="3"/>
          </p:nvPr>
        </p:nvSpPr>
        <p:spPr>
          <a:xfrm>
            <a:off x="5847159" y="1285669"/>
            <a:ext cx="30396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4"/>
          </p:nvPr>
        </p:nvSpPr>
        <p:spPr>
          <a:xfrm>
            <a:off x="5838824" y="3772025"/>
            <a:ext cx="3048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Table">
  <p:cSld name="Title, Subtitle, Tabl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hart">
  <p:cSld name="Title, Subtitle and Char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creenshot">
  <p:cSld name="Content and Screensho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chart" idx="2"/>
          </p:nvPr>
        </p:nvSpPr>
        <p:spPr>
          <a:xfrm>
            <a:off x="257175" y="1145894"/>
            <a:ext cx="36498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4959" y="1351961"/>
            <a:ext cx="5279041" cy="308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>
            <a:spLocks noGrp="1"/>
          </p:cNvSpPr>
          <p:nvPr>
            <p:ph type="pic" idx="3"/>
          </p:nvPr>
        </p:nvSpPr>
        <p:spPr>
          <a:xfrm>
            <a:off x="4724400" y="1745672"/>
            <a:ext cx="34563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Shape 151"/>
          <p:cNvGrpSpPr/>
          <p:nvPr/>
        </p:nvGrpSpPr>
        <p:grpSpPr>
          <a:xfrm>
            <a:off x="-1" y="0"/>
            <a:ext cx="9144000" cy="5171175"/>
            <a:chOff x="-1" y="0"/>
            <a:chExt cx="12192000" cy="6894900"/>
          </a:xfrm>
        </p:grpSpPr>
        <p:sp>
          <p:nvSpPr>
            <p:cNvPr id="152" name="Shape 152"/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" name="Shape 153" descr="CNCF_PPT_Background_v1-01.png"/>
            <p:cNvPicPr preferRelativeResize="0"/>
            <p:nvPr/>
          </p:nvPicPr>
          <p:blipFill rotWithShape="1">
            <a:blip r:embed="rId2">
              <a:alphaModFix/>
            </a:blip>
            <a:srcRect r="3614"/>
            <a:stretch/>
          </p:blipFill>
          <p:spPr>
            <a:xfrm flipH="1">
              <a:off x="103" y="0"/>
              <a:ext cx="11751600" cy="689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022780" y="2344350"/>
            <a:ext cx="4866600" cy="1256100"/>
          </a:xfrm>
          <a:prstGeom prst="rect">
            <a:avLst/>
          </a:prstGeom>
        </p:spPr>
        <p:txBody>
          <a:bodyPr spcFirstLastPara="1" wrap="square" lIns="68575" tIns="68575" rIns="68575" bIns="685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600"/>
              <a:buNone/>
              <a:defRPr sz="3600">
                <a:solidFill>
                  <a:srgbClr val="446CA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55" name="Shape 155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931" y="1817512"/>
            <a:ext cx="2460000" cy="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7397" y="15927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197405" y="1095319"/>
            <a:ext cx="8763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0" y="4767263"/>
            <a:ext cx="91443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Shape 160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507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185504" y="4777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buNone/>
              <a:defRPr sz="1100">
                <a:solidFill>
                  <a:schemeClr val="dk1"/>
                </a:solidFill>
              </a:defRPr>
            </a:lvl2pPr>
            <a:lvl3pPr lvl="2" algn="l" rtl="0">
              <a:buNone/>
              <a:defRPr sz="1100">
                <a:solidFill>
                  <a:schemeClr val="dk1"/>
                </a:solidFill>
              </a:defRPr>
            </a:lvl3pPr>
            <a:lvl4pPr lvl="3" algn="l" rtl="0">
              <a:buNone/>
              <a:defRPr sz="1100">
                <a:solidFill>
                  <a:schemeClr val="dk1"/>
                </a:solidFill>
              </a:defRPr>
            </a:lvl4pPr>
            <a:lvl5pPr lvl="4" algn="l" rtl="0">
              <a:buNone/>
              <a:defRPr sz="1100">
                <a:solidFill>
                  <a:schemeClr val="dk1"/>
                </a:solidFill>
              </a:defRPr>
            </a:lvl5pPr>
            <a:lvl6pPr lvl="5" algn="l" rtl="0">
              <a:buNone/>
              <a:defRPr sz="1100">
                <a:solidFill>
                  <a:schemeClr val="dk1"/>
                </a:solidFill>
              </a:defRPr>
            </a:lvl6pPr>
            <a:lvl7pPr lvl="6" algn="l" rtl="0">
              <a:buNone/>
              <a:defRPr sz="1100">
                <a:solidFill>
                  <a:schemeClr val="dk1"/>
                </a:solidFill>
              </a:defRPr>
            </a:lvl7pPr>
            <a:lvl8pPr lvl="7" algn="l" rtl="0">
              <a:buNone/>
              <a:defRPr sz="1100">
                <a:solidFill>
                  <a:schemeClr val="dk1"/>
                </a:solidFill>
              </a:defRPr>
            </a:lvl8pPr>
            <a:lvl9pPr lvl="8" algn="l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_ONLY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97397" y="15927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0" y="4767263"/>
            <a:ext cx="91443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Shape 165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507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185504" y="4777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buNone/>
              <a:defRPr sz="1100">
                <a:solidFill>
                  <a:schemeClr val="dk1"/>
                </a:solidFill>
              </a:defRPr>
            </a:lvl2pPr>
            <a:lvl3pPr lvl="2" algn="l" rtl="0">
              <a:buNone/>
              <a:defRPr sz="1100">
                <a:solidFill>
                  <a:schemeClr val="dk1"/>
                </a:solidFill>
              </a:defRPr>
            </a:lvl3pPr>
            <a:lvl4pPr lvl="3" algn="l" rtl="0">
              <a:buNone/>
              <a:defRPr sz="1100">
                <a:solidFill>
                  <a:schemeClr val="dk1"/>
                </a:solidFill>
              </a:defRPr>
            </a:lvl4pPr>
            <a:lvl5pPr lvl="4" algn="l" rtl="0">
              <a:buNone/>
              <a:defRPr sz="1100">
                <a:solidFill>
                  <a:schemeClr val="dk1"/>
                </a:solidFill>
              </a:defRPr>
            </a:lvl5pPr>
            <a:lvl6pPr lvl="5" algn="l" rtl="0">
              <a:buNone/>
              <a:defRPr sz="1100">
                <a:solidFill>
                  <a:schemeClr val="dk1"/>
                </a:solidFill>
              </a:defRPr>
            </a:lvl6pPr>
            <a:lvl7pPr lvl="6" algn="l" rtl="0">
              <a:buNone/>
              <a:defRPr sz="1100">
                <a:solidFill>
                  <a:schemeClr val="dk1"/>
                </a:solidFill>
              </a:defRPr>
            </a:lvl7pPr>
            <a:lvl8pPr lvl="7" algn="l" rtl="0">
              <a:buNone/>
              <a:defRPr sz="1100">
                <a:solidFill>
                  <a:schemeClr val="dk1"/>
                </a:solidFill>
              </a:defRPr>
            </a:lvl8pPr>
            <a:lvl9pPr lvl="8" algn="l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28600" y="1143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28600" y="1177528"/>
            <a:ext cx="8572500" cy="3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spcBef>
                <a:spcPts val="200"/>
              </a:spcBef>
              <a:spcAft>
                <a:spcPts val="0"/>
              </a:spcAft>
              <a:buClr>
                <a:srgbClr val="456AA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rgbClr val="456AA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Shape 171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322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2286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Shape 175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>
            <a:off x="330221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28600" y="2196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Helvetica Neue"/>
              <a:buNone/>
              <a:defRPr sz="3800" b="0" i="0" u="none" strike="noStrike" cap="non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266262" y="3763298"/>
            <a:ext cx="4008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8" name="Shape 178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68" y="993561"/>
            <a:ext cx="4202400" cy="6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Vertical Title and 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Shape 181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 flipH="1">
            <a:off x="77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3965525" y="2585075"/>
            <a:ext cx="5072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Century Gothic"/>
              <a:buNone/>
              <a:defRPr sz="2800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ubTitle" idx="1"/>
          </p:nvPr>
        </p:nvSpPr>
        <p:spPr>
          <a:xfrm>
            <a:off x="3965525" y="3034550"/>
            <a:ext cx="4591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2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Shape 185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575" y="1902274"/>
            <a:ext cx="2478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lank Content">
  <p:cSld name="2_Title and Conten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Shape 188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23_Title and Conten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237575" y="974225"/>
            <a:ext cx="8682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Char char="•"/>
              <a:defRPr sz="2800" b="0" i="0" u="none" strike="noStrike" cap="none"/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Century Gothic"/>
              <a:buChar char="–"/>
              <a:defRPr sz="2400" b="0" i="0" u="none" strike="noStrike" cap="none"/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entury Gothic"/>
              <a:buChar char="•"/>
              <a:defRPr sz="1800" b="0" i="0" u="none" strike="noStrike" cap="none"/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entury Gothic"/>
              <a:buChar char="–"/>
              <a:defRPr sz="1800" b="0" i="0" u="none" strike="noStrike" cap="none"/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entury Gothic"/>
              <a:buChar char="»"/>
              <a:defRPr sz="1800" b="0" i="0" u="none" strike="noStrike" cap="none"/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9pPr>
          </a:lstStyle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ayout">
  <p:cSld name="Title Slide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0" y="-2122"/>
            <a:ext cx="9144000" cy="5145600"/>
          </a:xfrm>
          <a:prstGeom prst="rect">
            <a:avLst/>
          </a:prstGeom>
          <a:gradFill>
            <a:gsLst>
              <a:gs pos="0">
                <a:srgbClr val="DF156C">
                  <a:alpha val="72941"/>
                </a:srgbClr>
              </a:gs>
              <a:gs pos="34000">
                <a:srgbClr val="6B1D64">
                  <a:alpha val="64705"/>
                </a:srgbClr>
              </a:gs>
              <a:gs pos="83000">
                <a:srgbClr val="252A60">
                  <a:alpha val="68627"/>
                </a:srgbClr>
              </a:gs>
              <a:gs pos="100000">
                <a:srgbClr val="252A60">
                  <a:alpha val="6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597992" y="1544782"/>
            <a:ext cx="54564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ayout" preserve="1">
  <p:cSld name="1_Title Slide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0" y="-2122"/>
            <a:ext cx="9144000" cy="5145600"/>
          </a:xfrm>
          <a:prstGeom prst="rect">
            <a:avLst/>
          </a:prstGeom>
          <a:gradFill>
            <a:gsLst>
              <a:gs pos="0">
                <a:srgbClr val="DF156C">
                  <a:alpha val="72941"/>
                </a:srgbClr>
              </a:gs>
              <a:gs pos="34000">
                <a:srgbClr val="6B1D64">
                  <a:alpha val="64705"/>
                </a:srgbClr>
              </a:gs>
              <a:gs pos="83000">
                <a:srgbClr val="252A60">
                  <a:alpha val="68627"/>
                </a:srgbClr>
              </a:gs>
              <a:gs pos="100000">
                <a:srgbClr val="252A60">
                  <a:alpha val="6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597992" y="1544782"/>
            <a:ext cx="54564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955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 hasCustomPrompt="1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r>
              <a:rPr lang="en-US" altLang="ja-JP" dirty="0"/>
              <a:t>	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86298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Content">
  <p:cSld name="Title and 2 Column Conte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3"/>
          </p:nvPr>
        </p:nvSpPr>
        <p:spPr>
          <a:xfrm>
            <a:off x="4769708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">
  <p:cSld name="Title and 3 Colum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3"/>
          </p:nvPr>
        </p:nvSpPr>
        <p:spPr>
          <a:xfrm>
            <a:off x="3235224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4"/>
          </p:nvPr>
        </p:nvSpPr>
        <p:spPr>
          <a:xfrm>
            <a:off x="6213272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Layout - Color">
  <p:cSld name="Title and 2 Column Layout - Colo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257174" y="1240923"/>
            <a:ext cx="41172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2"/>
          </p:nvPr>
        </p:nvSpPr>
        <p:spPr>
          <a:xfrm>
            <a:off x="257174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3"/>
          </p:nvPr>
        </p:nvSpPr>
        <p:spPr>
          <a:xfrm>
            <a:off x="4769708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4"/>
          </p:nvPr>
        </p:nvSpPr>
        <p:spPr>
          <a:xfrm>
            <a:off x="257176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769708" y="1240923"/>
            <a:ext cx="41172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body" idx="5"/>
          </p:nvPr>
        </p:nvSpPr>
        <p:spPr>
          <a:xfrm>
            <a:off x="4769709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 Layout - Color">
  <p:cSld name="Title and 3 Column Layout - Colo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2"/>
          </p:nvPr>
        </p:nvSpPr>
        <p:spPr>
          <a:xfrm>
            <a:off x="257175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3"/>
          </p:nvPr>
        </p:nvSpPr>
        <p:spPr>
          <a:xfrm>
            <a:off x="3235224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4"/>
          </p:nvPr>
        </p:nvSpPr>
        <p:spPr>
          <a:xfrm>
            <a:off x="6213272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57174" y="1240923"/>
            <a:ext cx="26736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body" idx="5"/>
          </p:nvPr>
        </p:nvSpPr>
        <p:spPr>
          <a:xfrm>
            <a:off x="257176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235224" y="1240923"/>
            <a:ext cx="26736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6"/>
          </p:nvPr>
        </p:nvSpPr>
        <p:spPr>
          <a:xfrm>
            <a:off x="3235225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213271" y="1240923"/>
            <a:ext cx="2673600" cy="66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7"/>
          </p:nvPr>
        </p:nvSpPr>
        <p:spPr>
          <a:xfrm>
            <a:off x="6213273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Column - Icons">
  <p:cSld name="Title, 3 Column - Icon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2"/>
          </p:nvPr>
        </p:nvSpPr>
        <p:spPr>
          <a:xfrm>
            <a:off x="598822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3"/>
          </p:nvPr>
        </p:nvSpPr>
        <p:spPr>
          <a:xfrm>
            <a:off x="3466630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4"/>
          </p:nvPr>
        </p:nvSpPr>
        <p:spPr>
          <a:xfrm>
            <a:off x="6334438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61" name="Shape 261"/>
          <p:cNvCxnSpPr/>
          <p:nvPr/>
        </p:nvCxnSpPr>
        <p:spPr>
          <a:xfrm>
            <a:off x="6005309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2" name="Shape 262"/>
          <p:cNvCxnSpPr/>
          <p:nvPr/>
        </p:nvCxnSpPr>
        <p:spPr>
          <a:xfrm>
            <a:off x="3137500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Shape 263"/>
          <p:cNvSpPr/>
          <p:nvPr/>
        </p:nvSpPr>
        <p:spPr>
          <a:xfrm>
            <a:off x="1002932" y="1259397"/>
            <a:ext cx="1401300" cy="140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871337" y="1259397"/>
            <a:ext cx="1401300" cy="14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738548" y="1259397"/>
            <a:ext cx="1401300" cy="140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5"/>
          </p:nvPr>
        </p:nvSpPr>
        <p:spPr>
          <a:xfrm>
            <a:off x="598823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6"/>
          </p:nvPr>
        </p:nvSpPr>
        <p:spPr>
          <a:xfrm>
            <a:off x="3466630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7"/>
          </p:nvPr>
        </p:nvSpPr>
        <p:spPr>
          <a:xfrm>
            <a:off x="6334438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1">
  <p:cSld name="Section Break v1">
    <p:bg>
      <p:bgPr>
        <a:gradFill>
          <a:gsLst>
            <a:gs pos="0">
              <a:schemeClr val="accent1"/>
            </a:gs>
            <a:gs pos="91000">
              <a:schemeClr val="accent2"/>
            </a:gs>
            <a:gs pos="100000">
              <a:schemeClr val="accent2"/>
            </a:gs>
          </a:gsLst>
          <a:lin ang="2399891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2">
  <p:cSld name="Section Break v2">
    <p:bg>
      <p:bgPr>
        <a:solidFill>
          <a:schemeClr val="accent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and Chart">
  <p:cSld name="Title, Subtitle, Content and Char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52563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81" name="Shape 281"/>
          <p:cNvCxnSpPr/>
          <p:nvPr/>
        </p:nvCxnSpPr>
        <p:spPr>
          <a:xfrm>
            <a:off x="5680315" y="1285669"/>
            <a:ext cx="0" cy="32985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Shape 282"/>
          <p:cNvSpPr>
            <a:spLocks noGrp="1"/>
          </p:cNvSpPr>
          <p:nvPr>
            <p:ph type="chart" idx="3"/>
          </p:nvPr>
        </p:nvSpPr>
        <p:spPr>
          <a:xfrm>
            <a:off x="5847159" y="1285669"/>
            <a:ext cx="30396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4"/>
          </p:nvPr>
        </p:nvSpPr>
        <p:spPr>
          <a:xfrm>
            <a:off x="5838824" y="3772025"/>
            <a:ext cx="3048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86298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Table">
  <p:cSld name="Title, Subtitle, Tabl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hart">
  <p:cSld name="Title, Subtitle and Char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creenshot">
  <p:cSld name="Content and Screensho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chart" idx="2"/>
          </p:nvPr>
        </p:nvSpPr>
        <p:spPr>
          <a:xfrm>
            <a:off x="257175" y="1145894"/>
            <a:ext cx="36498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4959" y="1351961"/>
            <a:ext cx="5279041" cy="308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>
            <a:spLocks noGrp="1"/>
          </p:cNvSpPr>
          <p:nvPr>
            <p:ph type="pic" idx="3"/>
          </p:nvPr>
        </p:nvSpPr>
        <p:spPr>
          <a:xfrm>
            <a:off x="4724400" y="1745672"/>
            <a:ext cx="34563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2_Title and Conte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Shape 306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-1192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Shape 313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>
            <a:off x="330221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>
            <a:spLocks noGrp="1"/>
          </p:cNvSpPr>
          <p:nvPr>
            <p:ph type="ctrTitle"/>
          </p:nvPr>
        </p:nvSpPr>
        <p:spPr>
          <a:xfrm>
            <a:off x="266262" y="2196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Helvetica Neue"/>
              <a:buNone/>
              <a:defRPr sz="3825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ubTitle" idx="1"/>
          </p:nvPr>
        </p:nvSpPr>
        <p:spPr>
          <a:xfrm>
            <a:off x="266262" y="3763298"/>
            <a:ext cx="4008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2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2175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Shape 317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27" y="334153"/>
            <a:ext cx="3363000" cy="5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23_Title and Conten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237575" y="974225"/>
            <a:ext cx="8682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Char char="•"/>
              <a:defRPr sz="2800" b="0" i="0" u="none" strike="noStrike" cap="none"/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Century Gothic"/>
              <a:buChar char="–"/>
              <a:defRPr sz="2400" b="0" i="0" u="none" strike="noStrike" cap="none"/>
            </a:lvl2pPr>
            <a:lvl3pPr marL="1371600" marR="0" lvl="2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•"/>
              <a:defRPr sz="1800" b="0" i="0" u="none" strike="noStrike" cap="none"/>
            </a:lvl3pPr>
            <a:lvl4pPr marL="1828800" marR="0" lvl="3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–"/>
              <a:defRPr sz="1800" b="0" i="0" u="none" strike="noStrike" cap="none"/>
            </a:lvl4pPr>
            <a:lvl5pPr marL="2286000" marR="0" lvl="4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»"/>
              <a:defRPr sz="1800" b="0" i="0" u="none" strike="noStrike" cap="none"/>
            </a:lvl5pPr>
            <a:lvl6pPr marL="2743200" marR="0" lvl="5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6pPr>
            <a:lvl7pPr marL="3200400" marR="0" lvl="6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7pPr>
            <a:lvl8pPr marL="3657600" marR="0" lvl="7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8pPr>
            <a:lvl9pPr marL="4114800" marR="0" lvl="8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9pPr>
          </a:lstStyle>
          <a:p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Shape 324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Vertical Title and Tex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Shape 328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 flipH="1">
            <a:off x="77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3965525" y="2585075"/>
            <a:ext cx="5072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Century Gothic"/>
              <a:buNone/>
              <a:defRPr sz="2800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subTitle" idx="1"/>
          </p:nvPr>
        </p:nvSpPr>
        <p:spPr>
          <a:xfrm>
            <a:off x="3965525" y="3034550"/>
            <a:ext cx="4591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2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Shape 332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575" y="1902274"/>
            <a:ext cx="2478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1_Custom Layou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Content">
  <p:cSld name="Title and 2 Column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4769708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23_Title and Content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6553200" y="4822078"/>
            <a:ext cx="23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_ONLY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197397" y="15927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0" y="4767263"/>
            <a:ext cx="91443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Shape 345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507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185504" y="4777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buNone/>
              <a:defRPr sz="1100">
                <a:solidFill>
                  <a:schemeClr val="dk1"/>
                </a:solidFill>
              </a:defRPr>
            </a:lvl2pPr>
            <a:lvl3pPr lvl="2" algn="l" rtl="0">
              <a:buNone/>
              <a:defRPr sz="1100">
                <a:solidFill>
                  <a:schemeClr val="dk1"/>
                </a:solidFill>
              </a:defRPr>
            </a:lvl3pPr>
            <a:lvl4pPr lvl="3" algn="l" rtl="0">
              <a:buNone/>
              <a:defRPr sz="1100">
                <a:solidFill>
                  <a:schemeClr val="dk1"/>
                </a:solidFill>
              </a:defRPr>
            </a:lvl4pPr>
            <a:lvl5pPr lvl="4" algn="l" rtl="0">
              <a:buNone/>
              <a:defRPr sz="1100">
                <a:solidFill>
                  <a:schemeClr val="dk1"/>
                </a:solidFill>
              </a:defRPr>
            </a:lvl5pPr>
            <a:lvl6pPr lvl="5" algn="l" rtl="0">
              <a:buNone/>
              <a:defRPr sz="1100">
                <a:solidFill>
                  <a:schemeClr val="dk1"/>
                </a:solidFill>
              </a:defRPr>
            </a:lvl6pPr>
            <a:lvl7pPr lvl="6" algn="l" rtl="0">
              <a:buNone/>
              <a:defRPr sz="1100">
                <a:solidFill>
                  <a:schemeClr val="dk1"/>
                </a:solidFill>
              </a:defRPr>
            </a:lvl7pPr>
            <a:lvl8pPr lvl="7" algn="l" rtl="0">
              <a:buNone/>
              <a:defRPr sz="1100">
                <a:solidFill>
                  <a:schemeClr val="dk1"/>
                </a:solidFill>
              </a:defRPr>
            </a:lvl8pPr>
            <a:lvl9pPr lvl="8" algn="l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">
  <p:cSld name="Title and 3 Colum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3235224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4"/>
          </p:nvPr>
        </p:nvSpPr>
        <p:spPr>
          <a:xfrm>
            <a:off x="6213272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Layout - Color">
  <p:cSld name="Title and 2 Column Layout - Colo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257174" y="1240923"/>
            <a:ext cx="41172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257174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769708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4"/>
          </p:nvPr>
        </p:nvSpPr>
        <p:spPr>
          <a:xfrm>
            <a:off x="257176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Shape 87"/>
          <p:cNvSpPr/>
          <p:nvPr/>
        </p:nvSpPr>
        <p:spPr>
          <a:xfrm>
            <a:off x="4769708" y="1240923"/>
            <a:ext cx="41172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5"/>
          </p:nvPr>
        </p:nvSpPr>
        <p:spPr>
          <a:xfrm>
            <a:off x="4769709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 Layout - Color">
  <p:cSld name="Title and 3 Column Layout - Colo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257175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3"/>
          </p:nvPr>
        </p:nvSpPr>
        <p:spPr>
          <a:xfrm>
            <a:off x="3235224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4"/>
          </p:nvPr>
        </p:nvSpPr>
        <p:spPr>
          <a:xfrm>
            <a:off x="6213272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/>
          <p:nvPr/>
        </p:nvSpPr>
        <p:spPr>
          <a:xfrm>
            <a:off x="257174" y="1240923"/>
            <a:ext cx="26736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5"/>
          </p:nvPr>
        </p:nvSpPr>
        <p:spPr>
          <a:xfrm>
            <a:off x="257176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235224" y="1240923"/>
            <a:ext cx="26736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3235225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6213271" y="1240923"/>
            <a:ext cx="2673600" cy="66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7"/>
          </p:nvPr>
        </p:nvSpPr>
        <p:spPr>
          <a:xfrm>
            <a:off x="6213273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Column - Icons">
  <p:cSld name="Title, 3 Column - Ico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598822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3466630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6334438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07" name="Shape 107"/>
          <p:cNvCxnSpPr/>
          <p:nvPr/>
        </p:nvCxnSpPr>
        <p:spPr>
          <a:xfrm>
            <a:off x="6005309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Shape 108"/>
          <p:cNvCxnSpPr/>
          <p:nvPr/>
        </p:nvCxnSpPr>
        <p:spPr>
          <a:xfrm>
            <a:off x="3137500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Shape 109"/>
          <p:cNvSpPr/>
          <p:nvPr/>
        </p:nvSpPr>
        <p:spPr>
          <a:xfrm>
            <a:off x="1002932" y="1259397"/>
            <a:ext cx="1401300" cy="140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3871337" y="1259397"/>
            <a:ext cx="1401300" cy="14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738548" y="1259397"/>
            <a:ext cx="1401300" cy="140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598823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3466630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7"/>
          </p:nvPr>
        </p:nvSpPr>
        <p:spPr>
          <a:xfrm>
            <a:off x="6334438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49" name="Shape 49"/>
          <p:cNvSpPr/>
          <p:nvPr/>
        </p:nvSpPr>
        <p:spPr>
          <a:xfrm>
            <a:off x="0" y="0"/>
            <a:ext cx="9144000" cy="342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chemeClr val="accent2"/>
              </a:gs>
              <a:gs pos="100000">
                <a:schemeClr val="accent2"/>
              </a:gs>
            </a:gsLst>
            <a:lin ang="2399891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59747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Native Computing Foundation</a:t>
            </a:r>
            <a:endParaRPr sz="1100"/>
          </a:p>
        </p:txBody>
      </p:sp>
      <p:sp>
        <p:nvSpPr>
          <p:cNvPr id="51" name="Shape 51"/>
          <p:cNvSpPr txBox="1"/>
          <p:nvPr/>
        </p:nvSpPr>
        <p:spPr>
          <a:xfrm>
            <a:off x="257175" y="4767263"/>
            <a:ext cx="277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800" b="0" i="0" u="none" strike="noStrike" cap="none">
              <a:solidFill>
                <a:srgbClr val="8EA8A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710308" y="4811601"/>
            <a:ext cx="185168" cy="1851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566072" y="4837211"/>
            <a:ext cx="0" cy="133800"/>
          </a:xfrm>
          <a:prstGeom prst="straightConnector1">
            <a:avLst/>
          </a:prstGeom>
          <a:noFill/>
          <a:ln w="12700" cap="flat" cmpd="sng">
            <a:solidFill>
              <a:srgbClr val="8EA8A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2">
          <p15:clr>
            <a:srgbClr val="F26B43"/>
          </p15:clr>
        </p15:guide>
        <p15:guide id="2" pos="5598">
          <p15:clr>
            <a:srgbClr val="F26B43"/>
          </p15:clr>
        </p15:guide>
        <p15:guide id="3" pos="2880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203" name="Shape 203"/>
          <p:cNvSpPr/>
          <p:nvPr/>
        </p:nvSpPr>
        <p:spPr>
          <a:xfrm>
            <a:off x="0" y="0"/>
            <a:ext cx="9144000" cy="342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chemeClr val="accent2"/>
              </a:gs>
              <a:gs pos="100000">
                <a:schemeClr val="accent2"/>
              </a:gs>
            </a:gsLst>
            <a:lin ang="2399891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59747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2018 Cloud Native Computing Foundation</a:t>
            </a:r>
            <a:endParaRPr sz="1100"/>
          </a:p>
        </p:txBody>
      </p:sp>
      <p:sp>
        <p:nvSpPr>
          <p:cNvPr id="205" name="Shape 205"/>
          <p:cNvSpPr txBox="1"/>
          <p:nvPr/>
        </p:nvSpPr>
        <p:spPr>
          <a:xfrm>
            <a:off x="257175" y="4767263"/>
            <a:ext cx="277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800" b="0" i="0" u="none" strike="noStrike" cap="none">
              <a:solidFill>
                <a:srgbClr val="8EA8A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710308" y="4811601"/>
            <a:ext cx="185168" cy="1851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Shape 207"/>
          <p:cNvCxnSpPr/>
          <p:nvPr/>
        </p:nvCxnSpPr>
        <p:spPr>
          <a:xfrm>
            <a:off x="566072" y="4837211"/>
            <a:ext cx="0" cy="133800"/>
          </a:xfrm>
          <a:prstGeom prst="straightConnector1">
            <a:avLst/>
          </a:prstGeom>
          <a:noFill/>
          <a:ln w="12700" cap="flat" cmpd="sng">
            <a:solidFill>
              <a:srgbClr val="8EA8A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708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2">
          <p15:clr>
            <a:srgbClr val="F26B43"/>
          </p15:clr>
        </p15:guide>
        <p15:guide id="2" pos="5598">
          <p15:clr>
            <a:srgbClr val="F26B43"/>
          </p15:clr>
        </p15:guide>
        <p15:guide id="3" pos="2880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kohn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cncf/presentation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blog/2017/06/05/30-highest-velocity-open-source-projec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hyperlink" Target="https://github.com/cncf/wg-serverless" TargetMode="External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loudevents.io/" TargetMode="External"/><Relationship Id="rId5" Type="http://schemas.openxmlformats.org/officeDocument/2006/relationships/hyperlink" Target="https://s.cncf.io/" TargetMode="External"/><Relationship Id="rId4" Type="http://schemas.openxmlformats.org/officeDocument/2006/relationships/hyperlink" Target="https://github.com/cncf/wg-serverless/tree/master/whitepape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42" Type="http://schemas.openxmlformats.org/officeDocument/2006/relationships/image" Target="../media/image144.png"/><Relationship Id="rId47" Type="http://schemas.openxmlformats.org/officeDocument/2006/relationships/image" Target="../media/image146.png"/><Relationship Id="rId63" Type="http://schemas.openxmlformats.org/officeDocument/2006/relationships/image" Target="../media/image113.png"/><Relationship Id="rId68" Type="http://schemas.openxmlformats.org/officeDocument/2006/relationships/image" Target="../media/image107.png"/><Relationship Id="rId16" Type="http://schemas.openxmlformats.org/officeDocument/2006/relationships/image" Target="../media/image31.png"/><Relationship Id="rId11" Type="http://schemas.openxmlformats.org/officeDocument/2006/relationships/image" Target="../media/image26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53" Type="http://schemas.openxmlformats.org/officeDocument/2006/relationships/image" Target="../media/image148.png"/><Relationship Id="rId58" Type="http://schemas.openxmlformats.org/officeDocument/2006/relationships/image" Target="../media/image101.png"/><Relationship Id="rId74" Type="http://schemas.openxmlformats.org/officeDocument/2006/relationships/image" Target="../media/image153.png"/><Relationship Id="rId79" Type="http://schemas.openxmlformats.org/officeDocument/2006/relationships/image" Target="../media/image111.png"/><Relationship Id="rId5" Type="http://schemas.openxmlformats.org/officeDocument/2006/relationships/image" Target="../media/image129.png"/><Relationship Id="rId61" Type="http://schemas.openxmlformats.org/officeDocument/2006/relationships/image" Target="../media/image103.png"/><Relationship Id="rId82" Type="http://schemas.openxmlformats.org/officeDocument/2006/relationships/image" Target="../media/image157.png"/><Relationship Id="rId19" Type="http://schemas.openxmlformats.org/officeDocument/2006/relationships/image" Target="../media/image34.jp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43" Type="http://schemas.openxmlformats.org/officeDocument/2006/relationships/image" Target="../media/image83.png"/><Relationship Id="rId48" Type="http://schemas.openxmlformats.org/officeDocument/2006/relationships/image" Target="../media/image88.png"/><Relationship Id="rId56" Type="http://schemas.openxmlformats.org/officeDocument/2006/relationships/image" Target="../media/image98.png"/><Relationship Id="rId64" Type="http://schemas.openxmlformats.org/officeDocument/2006/relationships/image" Target="../media/image118.png"/><Relationship Id="rId69" Type="http://schemas.openxmlformats.org/officeDocument/2006/relationships/image" Target="../media/image112.png"/><Relationship Id="rId77" Type="http://schemas.openxmlformats.org/officeDocument/2006/relationships/image" Target="../media/image96.png"/><Relationship Id="rId8" Type="http://schemas.openxmlformats.org/officeDocument/2006/relationships/image" Target="../media/image132.png"/><Relationship Id="rId51" Type="http://schemas.openxmlformats.org/officeDocument/2006/relationships/image" Target="../media/image94.png"/><Relationship Id="rId72" Type="http://schemas.openxmlformats.org/officeDocument/2006/relationships/image" Target="../media/image152.png"/><Relationship Id="rId80" Type="http://schemas.openxmlformats.org/officeDocument/2006/relationships/image" Target="../media/image115.png"/><Relationship Id="rId3" Type="http://schemas.openxmlformats.org/officeDocument/2006/relationships/image" Target="../media/image127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138.png"/><Relationship Id="rId38" Type="http://schemas.openxmlformats.org/officeDocument/2006/relationships/image" Target="../media/image143.png"/><Relationship Id="rId46" Type="http://schemas.openxmlformats.org/officeDocument/2006/relationships/image" Target="../media/image145.png"/><Relationship Id="rId59" Type="http://schemas.openxmlformats.org/officeDocument/2006/relationships/image" Target="../media/image151.png"/><Relationship Id="rId67" Type="http://schemas.openxmlformats.org/officeDocument/2006/relationships/image" Target="../media/image106.png"/><Relationship Id="rId20" Type="http://schemas.openxmlformats.org/officeDocument/2006/relationships/image" Target="../media/image35.png"/><Relationship Id="rId41" Type="http://schemas.openxmlformats.org/officeDocument/2006/relationships/image" Target="../media/image81.png"/><Relationship Id="rId54" Type="http://schemas.openxmlformats.org/officeDocument/2006/relationships/image" Target="../media/image149.png"/><Relationship Id="rId62" Type="http://schemas.openxmlformats.org/officeDocument/2006/relationships/image" Target="../media/image104.png"/><Relationship Id="rId70" Type="http://schemas.openxmlformats.org/officeDocument/2006/relationships/image" Target="../media/image109.png"/><Relationship Id="rId75" Type="http://schemas.openxmlformats.org/officeDocument/2006/relationships/image" Target="../media/image92.png"/><Relationship Id="rId83" Type="http://schemas.openxmlformats.org/officeDocument/2006/relationships/image" Target="../media/image12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141.png"/><Relationship Id="rId49" Type="http://schemas.openxmlformats.org/officeDocument/2006/relationships/image" Target="../media/image91.png"/><Relationship Id="rId57" Type="http://schemas.openxmlformats.org/officeDocument/2006/relationships/image" Target="../media/image100.png"/><Relationship Id="rId10" Type="http://schemas.openxmlformats.org/officeDocument/2006/relationships/image" Target="../media/image134.png"/><Relationship Id="rId31" Type="http://schemas.openxmlformats.org/officeDocument/2006/relationships/image" Target="../media/image136.png"/><Relationship Id="rId44" Type="http://schemas.openxmlformats.org/officeDocument/2006/relationships/image" Target="../media/image84.png"/><Relationship Id="rId52" Type="http://schemas.openxmlformats.org/officeDocument/2006/relationships/image" Target="../media/image147.png"/><Relationship Id="rId60" Type="http://schemas.openxmlformats.org/officeDocument/2006/relationships/image" Target="../media/image102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78" Type="http://schemas.openxmlformats.org/officeDocument/2006/relationships/image" Target="../media/image155.png"/><Relationship Id="rId81" Type="http://schemas.openxmlformats.org/officeDocument/2006/relationships/image" Target="../media/image156.png"/><Relationship Id="rId4" Type="http://schemas.openxmlformats.org/officeDocument/2006/relationships/image" Target="../media/image128.jpg"/><Relationship Id="rId9" Type="http://schemas.openxmlformats.org/officeDocument/2006/relationships/image" Target="../media/image13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77.png"/><Relationship Id="rId34" Type="http://schemas.openxmlformats.org/officeDocument/2006/relationships/image" Target="../media/image139.png"/><Relationship Id="rId50" Type="http://schemas.openxmlformats.org/officeDocument/2006/relationships/image" Target="../media/image95.png"/><Relationship Id="rId55" Type="http://schemas.openxmlformats.org/officeDocument/2006/relationships/image" Target="../media/image150.png"/><Relationship Id="rId76" Type="http://schemas.openxmlformats.org/officeDocument/2006/relationships/image" Target="../media/image154.png"/><Relationship Id="rId7" Type="http://schemas.openxmlformats.org/officeDocument/2006/relationships/image" Target="../media/image131.jpg"/><Relationship Id="rId71" Type="http://schemas.openxmlformats.org/officeDocument/2006/relationships/image" Target="../media/image114.png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44.png"/><Relationship Id="rId24" Type="http://schemas.openxmlformats.org/officeDocument/2006/relationships/image" Target="../media/image39.png"/><Relationship Id="rId40" Type="http://schemas.openxmlformats.org/officeDocument/2006/relationships/image" Target="../media/image79.png"/><Relationship Id="rId45" Type="http://schemas.openxmlformats.org/officeDocument/2006/relationships/image" Target="../media/image85.png"/><Relationship Id="rId66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0.png"/><Relationship Id="rId21" Type="http://schemas.openxmlformats.org/officeDocument/2006/relationships/image" Target="../media/image176.png"/><Relationship Id="rId42" Type="http://schemas.openxmlformats.org/officeDocument/2006/relationships/image" Target="../media/image196.png"/><Relationship Id="rId47" Type="http://schemas.openxmlformats.org/officeDocument/2006/relationships/image" Target="../media/image100.png"/><Relationship Id="rId63" Type="http://schemas.openxmlformats.org/officeDocument/2006/relationships/image" Target="../media/image214.png"/><Relationship Id="rId68" Type="http://schemas.openxmlformats.org/officeDocument/2006/relationships/image" Target="../media/image218.jpg"/><Relationship Id="rId84" Type="http://schemas.openxmlformats.org/officeDocument/2006/relationships/image" Target="../media/image233.png"/><Relationship Id="rId16" Type="http://schemas.openxmlformats.org/officeDocument/2006/relationships/image" Target="../media/image171.png"/><Relationship Id="rId11" Type="http://schemas.openxmlformats.org/officeDocument/2006/relationships/image" Target="../media/image166.png"/><Relationship Id="rId32" Type="http://schemas.openxmlformats.org/officeDocument/2006/relationships/image" Target="../media/image186.png"/><Relationship Id="rId37" Type="http://schemas.openxmlformats.org/officeDocument/2006/relationships/image" Target="../media/image191.png"/><Relationship Id="rId53" Type="http://schemas.openxmlformats.org/officeDocument/2006/relationships/image" Target="../media/image205.png"/><Relationship Id="rId58" Type="http://schemas.openxmlformats.org/officeDocument/2006/relationships/image" Target="../media/image209.png"/><Relationship Id="rId74" Type="http://schemas.openxmlformats.org/officeDocument/2006/relationships/image" Target="../media/image224.png"/><Relationship Id="rId79" Type="http://schemas.openxmlformats.org/officeDocument/2006/relationships/image" Target="../media/image157.png"/><Relationship Id="rId5" Type="http://schemas.openxmlformats.org/officeDocument/2006/relationships/image" Target="../media/image160.png"/><Relationship Id="rId19" Type="http://schemas.openxmlformats.org/officeDocument/2006/relationships/image" Target="../media/image17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43" Type="http://schemas.openxmlformats.org/officeDocument/2006/relationships/image" Target="../media/image197.png"/><Relationship Id="rId48" Type="http://schemas.openxmlformats.org/officeDocument/2006/relationships/image" Target="../media/image101.png"/><Relationship Id="rId56" Type="http://schemas.openxmlformats.org/officeDocument/2006/relationships/image" Target="../media/image207.png"/><Relationship Id="rId64" Type="http://schemas.openxmlformats.org/officeDocument/2006/relationships/image" Target="../media/image215.png"/><Relationship Id="rId69" Type="http://schemas.openxmlformats.org/officeDocument/2006/relationships/image" Target="../media/image219.png"/><Relationship Id="rId77" Type="http://schemas.openxmlformats.org/officeDocument/2006/relationships/image" Target="../media/image227.png"/><Relationship Id="rId8" Type="http://schemas.openxmlformats.org/officeDocument/2006/relationships/image" Target="../media/image163.png"/><Relationship Id="rId51" Type="http://schemas.openxmlformats.org/officeDocument/2006/relationships/image" Target="../media/image203.png"/><Relationship Id="rId72" Type="http://schemas.openxmlformats.org/officeDocument/2006/relationships/image" Target="../media/image222.png"/><Relationship Id="rId80" Type="http://schemas.openxmlformats.org/officeDocument/2006/relationships/image" Target="../media/image229.png"/><Relationship Id="rId85" Type="http://schemas.openxmlformats.org/officeDocument/2006/relationships/image" Target="../media/image234.png"/><Relationship Id="rId3" Type="http://schemas.openxmlformats.org/officeDocument/2006/relationships/image" Target="../media/image158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5" Type="http://schemas.openxmlformats.org/officeDocument/2006/relationships/image" Target="../media/image179.jpg"/><Relationship Id="rId33" Type="http://schemas.openxmlformats.org/officeDocument/2006/relationships/image" Target="../media/image187.png"/><Relationship Id="rId38" Type="http://schemas.openxmlformats.org/officeDocument/2006/relationships/image" Target="../media/image192.png"/><Relationship Id="rId46" Type="http://schemas.openxmlformats.org/officeDocument/2006/relationships/image" Target="../media/image200.png"/><Relationship Id="rId59" Type="http://schemas.openxmlformats.org/officeDocument/2006/relationships/image" Target="../media/image210.png"/><Relationship Id="rId67" Type="http://schemas.openxmlformats.org/officeDocument/2006/relationships/image" Target="../media/image83.png"/><Relationship Id="rId20" Type="http://schemas.openxmlformats.org/officeDocument/2006/relationships/image" Target="../media/image175.png"/><Relationship Id="rId41" Type="http://schemas.openxmlformats.org/officeDocument/2006/relationships/image" Target="../media/image195.png"/><Relationship Id="rId54" Type="http://schemas.openxmlformats.org/officeDocument/2006/relationships/image" Target="../media/image206.png"/><Relationship Id="rId62" Type="http://schemas.openxmlformats.org/officeDocument/2006/relationships/image" Target="../media/image213.png"/><Relationship Id="rId70" Type="http://schemas.openxmlformats.org/officeDocument/2006/relationships/image" Target="../media/image220.png"/><Relationship Id="rId75" Type="http://schemas.openxmlformats.org/officeDocument/2006/relationships/image" Target="../media/image225.png"/><Relationship Id="rId83" Type="http://schemas.openxmlformats.org/officeDocument/2006/relationships/image" Target="../media/image2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49" Type="http://schemas.openxmlformats.org/officeDocument/2006/relationships/image" Target="../media/image201.png"/><Relationship Id="rId57" Type="http://schemas.openxmlformats.org/officeDocument/2006/relationships/image" Target="../media/image208.png"/><Relationship Id="rId10" Type="http://schemas.openxmlformats.org/officeDocument/2006/relationships/image" Target="../media/image165.png"/><Relationship Id="rId31" Type="http://schemas.openxmlformats.org/officeDocument/2006/relationships/image" Target="../media/image185.png"/><Relationship Id="rId44" Type="http://schemas.openxmlformats.org/officeDocument/2006/relationships/image" Target="../media/image198.png"/><Relationship Id="rId52" Type="http://schemas.openxmlformats.org/officeDocument/2006/relationships/image" Target="../media/image204.png"/><Relationship Id="rId60" Type="http://schemas.openxmlformats.org/officeDocument/2006/relationships/image" Target="../media/image211.png"/><Relationship Id="rId65" Type="http://schemas.openxmlformats.org/officeDocument/2006/relationships/image" Target="../media/image216.png"/><Relationship Id="rId73" Type="http://schemas.openxmlformats.org/officeDocument/2006/relationships/image" Target="../media/image223.png"/><Relationship Id="rId78" Type="http://schemas.openxmlformats.org/officeDocument/2006/relationships/image" Target="../media/image228.png"/><Relationship Id="rId81" Type="http://schemas.openxmlformats.org/officeDocument/2006/relationships/image" Target="../media/image230.png"/><Relationship Id="rId86" Type="http://schemas.openxmlformats.org/officeDocument/2006/relationships/image" Target="../media/image23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3" Type="http://schemas.openxmlformats.org/officeDocument/2006/relationships/image" Target="../media/image168.png"/><Relationship Id="rId18" Type="http://schemas.openxmlformats.org/officeDocument/2006/relationships/image" Target="../media/image173.jpg"/><Relationship Id="rId39" Type="http://schemas.openxmlformats.org/officeDocument/2006/relationships/image" Target="../media/image193.png"/><Relationship Id="rId34" Type="http://schemas.openxmlformats.org/officeDocument/2006/relationships/image" Target="../media/image188.png"/><Relationship Id="rId50" Type="http://schemas.openxmlformats.org/officeDocument/2006/relationships/image" Target="../media/image202.png"/><Relationship Id="rId55" Type="http://schemas.openxmlformats.org/officeDocument/2006/relationships/image" Target="../media/image107.png"/><Relationship Id="rId76" Type="http://schemas.openxmlformats.org/officeDocument/2006/relationships/image" Target="../media/image226.png"/><Relationship Id="rId7" Type="http://schemas.openxmlformats.org/officeDocument/2006/relationships/image" Target="../media/image162.png"/><Relationship Id="rId71" Type="http://schemas.openxmlformats.org/officeDocument/2006/relationships/image" Target="../media/image221.png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183.png"/><Relationship Id="rId24" Type="http://schemas.openxmlformats.org/officeDocument/2006/relationships/image" Target="../media/image84.png"/><Relationship Id="rId40" Type="http://schemas.openxmlformats.org/officeDocument/2006/relationships/image" Target="../media/image194.png"/><Relationship Id="rId45" Type="http://schemas.openxmlformats.org/officeDocument/2006/relationships/image" Target="../media/image199.png"/><Relationship Id="rId66" Type="http://schemas.openxmlformats.org/officeDocument/2006/relationships/image" Target="../media/image217.png"/><Relationship Id="rId87" Type="http://schemas.openxmlformats.org/officeDocument/2006/relationships/image" Target="../media/image236.png"/><Relationship Id="rId61" Type="http://schemas.openxmlformats.org/officeDocument/2006/relationships/image" Target="../media/image212.png"/><Relationship Id="rId82" Type="http://schemas.openxmlformats.org/officeDocument/2006/relationships/image" Target="../media/image231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8.png"/><Relationship Id="rId21" Type="http://schemas.openxmlformats.org/officeDocument/2006/relationships/image" Target="../media/image254.png"/><Relationship Id="rId42" Type="http://schemas.openxmlformats.org/officeDocument/2006/relationships/image" Target="../media/image273.png"/><Relationship Id="rId47" Type="http://schemas.openxmlformats.org/officeDocument/2006/relationships/image" Target="../media/image278.png"/><Relationship Id="rId63" Type="http://schemas.openxmlformats.org/officeDocument/2006/relationships/image" Target="../media/image290.png"/><Relationship Id="rId68" Type="http://schemas.openxmlformats.org/officeDocument/2006/relationships/image" Target="../media/image295.png"/><Relationship Id="rId16" Type="http://schemas.openxmlformats.org/officeDocument/2006/relationships/image" Target="../media/image91.png"/><Relationship Id="rId11" Type="http://schemas.openxmlformats.org/officeDocument/2006/relationships/image" Target="../media/image245.jp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53" Type="http://schemas.openxmlformats.org/officeDocument/2006/relationships/image" Target="../media/image282.png"/><Relationship Id="rId58" Type="http://schemas.openxmlformats.org/officeDocument/2006/relationships/image" Target="../media/image286.png"/><Relationship Id="rId74" Type="http://schemas.openxmlformats.org/officeDocument/2006/relationships/image" Target="../media/image301.png"/><Relationship Id="rId79" Type="http://schemas.openxmlformats.org/officeDocument/2006/relationships/image" Target="../media/image305.png"/><Relationship Id="rId5" Type="http://schemas.openxmlformats.org/officeDocument/2006/relationships/image" Target="../media/image239.png"/><Relationship Id="rId61" Type="http://schemas.openxmlformats.org/officeDocument/2006/relationships/image" Target="../media/image288.png"/><Relationship Id="rId82" Type="http://schemas.openxmlformats.org/officeDocument/2006/relationships/image" Target="../media/image308.png"/><Relationship Id="rId19" Type="http://schemas.openxmlformats.org/officeDocument/2006/relationships/image" Target="../media/image252.png"/><Relationship Id="rId14" Type="http://schemas.openxmlformats.org/officeDocument/2006/relationships/image" Target="../media/image248.png"/><Relationship Id="rId22" Type="http://schemas.openxmlformats.org/officeDocument/2006/relationships/image" Target="../media/image255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43" Type="http://schemas.openxmlformats.org/officeDocument/2006/relationships/image" Target="../media/image274.png"/><Relationship Id="rId48" Type="http://schemas.openxmlformats.org/officeDocument/2006/relationships/image" Target="../media/image279.png"/><Relationship Id="rId56" Type="http://schemas.openxmlformats.org/officeDocument/2006/relationships/image" Target="../media/image106.png"/><Relationship Id="rId64" Type="http://schemas.openxmlformats.org/officeDocument/2006/relationships/image" Target="../media/image291.png"/><Relationship Id="rId69" Type="http://schemas.openxmlformats.org/officeDocument/2006/relationships/image" Target="../media/image296.png"/><Relationship Id="rId77" Type="http://schemas.openxmlformats.org/officeDocument/2006/relationships/image" Target="../media/image304.png"/><Relationship Id="rId8" Type="http://schemas.openxmlformats.org/officeDocument/2006/relationships/image" Target="../media/image242.png"/><Relationship Id="rId51" Type="http://schemas.openxmlformats.org/officeDocument/2006/relationships/image" Target="../media/image103.png"/><Relationship Id="rId72" Type="http://schemas.openxmlformats.org/officeDocument/2006/relationships/image" Target="../media/image299.png"/><Relationship Id="rId80" Type="http://schemas.openxmlformats.org/officeDocument/2006/relationships/image" Target="../media/image306.png"/><Relationship Id="rId3" Type="http://schemas.openxmlformats.org/officeDocument/2006/relationships/image" Target="../media/image237.png"/><Relationship Id="rId12" Type="http://schemas.openxmlformats.org/officeDocument/2006/relationships/image" Target="../media/image246.png"/><Relationship Id="rId17" Type="http://schemas.openxmlformats.org/officeDocument/2006/relationships/image" Target="../media/image250.png"/><Relationship Id="rId25" Type="http://schemas.openxmlformats.org/officeDocument/2006/relationships/image" Target="../media/image118.png"/><Relationship Id="rId33" Type="http://schemas.openxmlformats.org/officeDocument/2006/relationships/image" Target="../media/image265.png"/><Relationship Id="rId38" Type="http://schemas.openxmlformats.org/officeDocument/2006/relationships/image" Target="../media/image270.png"/><Relationship Id="rId46" Type="http://schemas.openxmlformats.org/officeDocument/2006/relationships/image" Target="../media/image277.png"/><Relationship Id="rId59" Type="http://schemas.openxmlformats.org/officeDocument/2006/relationships/image" Target="../media/image287.png"/><Relationship Id="rId67" Type="http://schemas.openxmlformats.org/officeDocument/2006/relationships/image" Target="../media/image294.png"/><Relationship Id="rId20" Type="http://schemas.openxmlformats.org/officeDocument/2006/relationships/image" Target="../media/image253.png"/><Relationship Id="rId41" Type="http://schemas.openxmlformats.org/officeDocument/2006/relationships/image" Target="../media/image272.png"/><Relationship Id="rId54" Type="http://schemas.openxmlformats.org/officeDocument/2006/relationships/image" Target="../media/image283.png"/><Relationship Id="rId62" Type="http://schemas.openxmlformats.org/officeDocument/2006/relationships/image" Target="../media/image289.png"/><Relationship Id="rId70" Type="http://schemas.openxmlformats.org/officeDocument/2006/relationships/image" Target="../media/image297.png"/><Relationship Id="rId75" Type="http://schemas.openxmlformats.org/officeDocument/2006/relationships/image" Target="../media/image302.png"/><Relationship Id="rId83" Type="http://schemas.openxmlformats.org/officeDocument/2006/relationships/image" Target="../media/image3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15" Type="http://schemas.openxmlformats.org/officeDocument/2006/relationships/image" Target="../media/image249.png"/><Relationship Id="rId23" Type="http://schemas.openxmlformats.org/officeDocument/2006/relationships/image" Target="../media/image256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49" Type="http://schemas.openxmlformats.org/officeDocument/2006/relationships/image" Target="../media/image280.png"/><Relationship Id="rId57" Type="http://schemas.openxmlformats.org/officeDocument/2006/relationships/image" Target="../media/image285.jpg"/><Relationship Id="rId10" Type="http://schemas.openxmlformats.org/officeDocument/2006/relationships/image" Target="../media/image244.png"/><Relationship Id="rId31" Type="http://schemas.openxmlformats.org/officeDocument/2006/relationships/image" Target="../media/image263.png"/><Relationship Id="rId44" Type="http://schemas.openxmlformats.org/officeDocument/2006/relationships/image" Target="../media/image275.png"/><Relationship Id="rId52" Type="http://schemas.openxmlformats.org/officeDocument/2006/relationships/image" Target="../media/image281.png"/><Relationship Id="rId60" Type="http://schemas.openxmlformats.org/officeDocument/2006/relationships/image" Target="../media/image114.png"/><Relationship Id="rId65" Type="http://schemas.openxmlformats.org/officeDocument/2006/relationships/image" Target="../media/image292.png"/><Relationship Id="rId73" Type="http://schemas.openxmlformats.org/officeDocument/2006/relationships/image" Target="../media/image300.png"/><Relationship Id="rId78" Type="http://schemas.openxmlformats.org/officeDocument/2006/relationships/image" Target="../media/image98.png"/><Relationship Id="rId81" Type="http://schemas.openxmlformats.org/officeDocument/2006/relationships/image" Target="../media/image307.png"/><Relationship Id="rId4" Type="http://schemas.openxmlformats.org/officeDocument/2006/relationships/image" Target="../media/image238.png"/><Relationship Id="rId9" Type="http://schemas.openxmlformats.org/officeDocument/2006/relationships/image" Target="../media/image243.jpg"/><Relationship Id="rId13" Type="http://schemas.openxmlformats.org/officeDocument/2006/relationships/image" Target="../media/image247.png"/><Relationship Id="rId18" Type="http://schemas.openxmlformats.org/officeDocument/2006/relationships/image" Target="../media/image251.png"/><Relationship Id="rId39" Type="http://schemas.openxmlformats.org/officeDocument/2006/relationships/image" Target="../media/image145.png"/><Relationship Id="rId34" Type="http://schemas.openxmlformats.org/officeDocument/2006/relationships/image" Target="../media/image266.png"/><Relationship Id="rId50" Type="http://schemas.openxmlformats.org/officeDocument/2006/relationships/image" Target="../media/image102.png"/><Relationship Id="rId55" Type="http://schemas.openxmlformats.org/officeDocument/2006/relationships/image" Target="../media/image284.png"/><Relationship Id="rId76" Type="http://schemas.openxmlformats.org/officeDocument/2006/relationships/image" Target="../media/image303.png"/><Relationship Id="rId7" Type="http://schemas.openxmlformats.org/officeDocument/2006/relationships/image" Target="../media/image241.png"/><Relationship Id="rId71" Type="http://schemas.openxmlformats.org/officeDocument/2006/relationships/image" Target="../media/image298.png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261.png"/><Relationship Id="rId24" Type="http://schemas.openxmlformats.org/officeDocument/2006/relationships/image" Target="../media/image257.png"/><Relationship Id="rId40" Type="http://schemas.openxmlformats.org/officeDocument/2006/relationships/image" Target="../media/image271.png"/><Relationship Id="rId45" Type="http://schemas.openxmlformats.org/officeDocument/2006/relationships/image" Target="../media/image276.png"/><Relationship Id="rId66" Type="http://schemas.openxmlformats.org/officeDocument/2006/relationships/image" Target="../media/image2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certification/software-conformanc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26" Type="http://schemas.openxmlformats.org/officeDocument/2006/relationships/image" Target="../media/image277.png"/><Relationship Id="rId39" Type="http://schemas.openxmlformats.org/officeDocument/2006/relationships/image" Target="../media/image216.png"/><Relationship Id="rId21" Type="http://schemas.openxmlformats.org/officeDocument/2006/relationships/image" Target="../media/image329.png"/><Relationship Id="rId34" Type="http://schemas.openxmlformats.org/officeDocument/2006/relationships/image" Target="../media/image341.png"/><Relationship Id="rId42" Type="http://schemas.openxmlformats.org/officeDocument/2006/relationships/image" Target="../media/image40.png"/><Relationship Id="rId47" Type="http://schemas.openxmlformats.org/officeDocument/2006/relationships/image" Target="../media/image130.png"/><Relationship Id="rId50" Type="http://schemas.openxmlformats.org/officeDocument/2006/relationships/image" Target="../media/image348.png"/><Relationship Id="rId55" Type="http://schemas.openxmlformats.org/officeDocument/2006/relationships/image" Target="../media/image2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24.png"/><Relationship Id="rId29" Type="http://schemas.openxmlformats.org/officeDocument/2006/relationships/image" Target="../media/image336.png"/><Relationship Id="rId11" Type="http://schemas.openxmlformats.org/officeDocument/2006/relationships/image" Target="../media/image319.png"/><Relationship Id="rId24" Type="http://schemas.openxmlformats.org/officeDocument/2006/relationships/image" Target="../media/image332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6.png"/><Relationship Id="rId45" Type="http://schemas.openxmlformats.org/officeDocument/2006/relationships/image" Target="../media/image251.png"/><Relationship Id="rId53" Type="http://schemas.openxmlformats.org/officeDocument/2006/relationships/image" Target="../media/image42.png"/><Relationship Id="rId58" Type="http://schemas.openxmlformats.org/officeDocument/2006/relationships/image" Target="../media/image353.png"/><Relationship Id="rId5" Type="http://schemas.openxmlformats.org/officeDocument/2006/relationships/image" Target="../media/image313.png"/><Relationship Id="rId61" Type="http://schemas.openxmlformats.org/officeDocument/2006/relationships/image" Target="../media/image308.png"/><Relationship Id="rId19" Type="http://schemas.openxmlformats.org/officeDocument/2006/relationships/image" Target="../media/image327.png"/><Relationship Id="rId14" Type="http://schemas.openxmlformats.org/officeDocument/2006/relationships/image" Target="../media/image322.png"/><Relationship Id="rId22" Type="http://schemas.openxmlformats.org/officeDocument/2006/relationships/image" Target="../media/image330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195.png"/><Relationship Id="rId48" Type="http://schemas.openxmlformats.org/officeDocument/2006/relationships/image" Target="../media/image281.png"/><Relationship Id="rId56" Type="http://schemas.openxmlformats.org/officeDocument/2006/relationships/image" Target="../media/image351.png"/><Relationship Id="rId8" Type="http://schemas.openxmlformats.org/officeDocument/2006/relationships/image" Target="../media/image316.png"/><Relationship Id="rId51" Type="http://schemas.openxmlformats.org/officeDocument/2006/relationships/image" Target="../media/image349.png"/><Relationship Id="rId3" Type="http://schemas.openxmlformats.org/officeDocument/2006/relationships/image" Target="../media/image311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5" Type="http://schemas.openxmlformats.org/officeDocument/2006/relationships/image" Target="../media/image333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253.png"/><Relationship Id="rId59" Type="http://schemas.openxmlformats.org/officeDocument/2006/relationships/image" Target="../media/image225.png"/><Relationship Id="rId20" Type="http://schemas.openxmlformats.org/officeDocument/2006/relationships/image" Target="../media/image328.png"/><Relationship Id="rId41" Type="http://schemas.openxmlformats.org/officeDocument/2006/relationships/image" Target="../media/image193.png"/><Relationship Id="rId54" Type="http://schemas.openxmlformats.org/officeDocument/2006/relationships/image" Target="../media/image43.png"/><Relationship Id="rId62" Type="http://schemas.openxmlformats.org/officeDocument/2006/relationships/image" Target="../media/image35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4.png"/><Relationship Id="rId15" Type="http://schemas.openxmlformats.org/officeDocument/2006/relationships/image" Target="../media/image323.png"/><Relationship Id="rId23" Type="http://schemas.openxmlformats.org/officeDocument/2006/relationships/image" Target="../media/image331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47.png"/><Relationship Id="rId57" Type="http://schemas.openxmlformats.org/officeDocument/2006/relationships/image" Target="../media/image352.png"/><Relationship Id="rId10" Type="http://schemas.openxmlformats.org/officeDocument/2006/relationships/image" Target="../media/image318.png"/><Relationship Id="rId31" Type="http://schemas.openxmlformats.org/officeDocument/2006/relationships/image" Target="../media/image338.png"/><Relationship Id="rId44" Type="http://schemas.openxmlformats.org/officeDocument/2006/relationships/image" Target="../media/image197.png"/><Relationship Id="rId52" Type="http://schemas.openxmlformats.org/officeDocument/2006/relationships/image" Target="../media/image350.png"/><Relationship Id="rId60" Type="http://schemas.openxmlformats.org/officeDocument/2006/relationships/image" Target="../media/image230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jp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course/introduction-kubernetes-linuxfoundationx-lfs158x#!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ncf.io/certification/training/" TargetMode="External"/><Relationship Id="rId5" Type="http://schemas.openxmlformats.org/officeDocument/2006/relationships/hyperlink" Target="https://github.com/cncf/curriculum" TargetMode="External"/><Relationship Id="rId4" Type="http://schemas.openxmlformats.org/officeDocument/2006/relationships/hyperlink" Target="https://training.linuxfoundation.org/linux-courses/system-administration-training/kubernetes-fundamenta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certification/expert/cka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hyperlink" Target="https://www.cncf.io/certification/expert/cka/ckad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partner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7.png"/><Relationship Id="rId4" Type="http://schemas.openxmlformats.org/officeDocument/2006/relationships/hyperlink" Target="https://www.cncf.io/certification/kcsp/" TargetMode="Externa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7.png"/><Relationship Id="rId18" Type="http://schemas.openxmlformats.org/officeDocument/2006/relationships/image" Target="../media/image371.png"/><Relationship Id="rId26" Type="http://schemas.openxmlformats.org/officeDocument/2006/relationships/image" Target="../media/image375.png"/><Relationship Id="rId39" Type="http://schemas.openxmlformats.org/officeDocument/2006/relationships/image" Target="../media/image43.png"/><Relationship Id="rId21" Type="http://schemas.openxmlformats.org/officeDocument/2006/relationships/image" Target="../media/image260.png"/><Relationship Id="rId34" Type="http://schemas.openxmlformats.org/officeDocument/2006/relationships/image" Target="../media/image379.png"/><Relationship Id="rId42" Type="http://schemas.openxmlformats.org/officeDocument/2006/relationships/image" Target="../media/image386.png"/><Relationship Id="rId47" Type="http://schemas.openxmlformats.org/officeDocument/2006/relationships/image" Target="../media/image193.png"/><Relationship Id="rId50" Type="http://schemas.openxmlformats.org/officeDocument/2006/relationships/image" Target="../media/image230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57.png"/><Relationship Id="rId29" Type="http://schemas.openxmlformats.org/officeDocument/2006/relationships/image" Target="../media/image377.png"/><Relationship Id="rId11" Type="http://schemas.openxmlformats.org/officeDocument/2006/relationships/image" Target="../media/image365.png"/><Relationship Id="rId24" Type="http://schemas.openxmlformats.org/officeDocument/2006/relationships/image" Target="../media/image328.png"/><Relationship Id="rId32" Type="http://schemas.openxmlformats.org/officeDocument/2006/relationships/image" Target="../media/image197.png"/><Relationship Id="rId37" Type="http://schemas.openxmlformats.org/officeDocument/2006/relationships/image" Target="../media/image382.png"/><Relationship Id="rId40" Type="http://schemas.openxmlformats.org/officeDocument/2006/relationships/image" Target="../media/image384.png"/><Relationship Id="rId45" Type="http://schemas.openxmlformats.org/officeDocument/2006/relationships/image" Target="../media/image225.png"/><Relationship Id="rId53" Type="http://schemas.openxmlformats.org/officeDocument/2006/relationships/image" Target="../media/image281.png"/><Relationship Id="rId5" Type="http://schemas.openxmlformats.org/officeDocument/2006/relationships/image" Target="../media/image360.png"/><Relationship Id="rId10" Type="http://schemas.openxmlformats.org/officeDocument/2006/relationships/image" Target="../media/image344.png"/><Relationship Id="rId19" Type="http://schemas.openxmlformats.org/officeDocument/2006/relationships/image" Target="../media/image372.png"/><Relationship Id="rId31" Type="http://schemas.openxmlformats.org/officeDocument/2006/relationships/image" Target="../media/image38.png"/><Relationship Id="rId44" Type="http://schemas.openxmlformats.org/officeDocument/2006/relationships/image" Target="../media/image388.png"/><Relationship Id="rId52" Type="http://schemas.openxmlformats.org/officeDocument/2006/relationships/image" Target="../media/image42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Relationship Id="rId14" Type="http://schemas.openxmlformats.org/officeDocument/2006/relationships/image" Target="../media/image368.png"/><Relationship Id="rId22" Type="http://schemas.openxmlformats.org/officeDocument/2006/relationships/image" Target="../media/image334.png"/><Relationship Id="rId27" Type="http://schemas.openxmlformats.org/officeDocument/2006/relationships/image" Target="../media/image376.png"/><Relationship Id="rId30" Type="http://schemas.openxmlformats.org/officeDocument/2006/relationships/image" Target="../media/image201.png"/><Relationship Id="rId35" Type="http://schemas.openxmlformats.org/officeDocument/2006/relationships/image" Target="../media/image380.png"/><Relationship Id="rId43" Type="http://schemas.openxmlformats.org/officeDocument/2006/relationships/image" Target="../media/image387.png"/><Relationship Id="rId48" Type="http://schemas.openxmlformats.org/officeDocument/2006/relationships/image" Target="../media/image390.png"/><Relationship Id="rId8" Type="http://schemas.openxmlformats.org/officeDocument/2006/relationships/image" Target="../media/image363.png"/><Relationship Id="rId51" Type="http://schemas.openxmlformats.org/officeDocument/2006/relationships/image" Target="../media/image392.png"/><Relationship Id="rId3" Type="http://schemas.openxmlformats.org/officeDocument/2006/relationships/image" Target="../media/image358.png"/><Relationship Id="rId12" Type="http://schemas.openxmlformats.org/officeDocument/2006/relationships/image" Target="../media/image366.png"/><Relationship Id="rId17" Type="http://schemas.openxmlformats.org/officeDocument/2006/relationships/image" Target="../media/image370.png"/><Relationship Id="rId25" Type="http://schemas.openxmlformats.org/officeDocument/2006/relationships/image" Target="../media/image374.png"/><Relationship Id="rId33" Type="http://schemas.openxmlformats.org/officeDocument/2006/relationships/image" Target="../media/image378.png"/><Relationship Id="rId38" Type="http://schemas.openxmlformats.org/officeDocument/2006/relationships/image" Target="../media/image383.png"/><Relationship Id="rId46" Type="http://schemas.openxmlformats.org/officeDocument/2006/relationships/image" Target="../media/image389.png"/><Relationship Id="rId20" Type="http://schemas.openxmlformats.org/officeDocument/2006/relationships/image" Target="../media/image373.png"/><Relationship Id="rId41" Type="http://schemas.openxmlformats.org/officeDocument/2006/relationships/image" Target="../media/image38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61.png"/><Relationship Id="rId15" Type="http://schemas.openxmlformats.org/officeDocument/2006/relationships/image" Target="../media/image369.png"/><Relationship Id="rId23" Type="http://schemas.openxmlformats.org/officeDocument/2006/relationships/image" Target="../media/image337.png"/><Relationship Id="rId28" Type="http://schemas.openxmlformats.org/officeDocument/2006/relationships/image" Target="../media/image343.png"/><Relationship Id="rId36" Type="http://schemas.openxmlformats.org/officeDocument/2006/relationships/image" Target="../media/image381.png"/><Relationship Id="rId49" Type="http://schemas.openxmlformats.org/officeDocument/2006/relationships/image" Target="../media/image3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asiallc.com/kubecon-cloudnativecon-china" TargetMode="External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png"/><Relationship Id="rId5" Type="http://schemas.openxmlformats.org/officeDocument/2006/relationships/image" Target="../media/image393.png"/><Relationship Id="rId4" Type="http://schemas.openxmlformats.org/officeDocument/2006/relationships/hyperlink" Target="https://events.linuxfoundation.org/events/kubecon-cloudnativecon-north-america-2018/sponsors/become-a-sponso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ncf.io/join" TargetMode="External"/><Relationship Id="rId7" Type="http://schemas.openxmlformats.org/officeDocument/2006/relationships/hyperlink" Target="mailto:memberships@cncf.io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ponsor@cncf.io" TargetMode="External"/><Relationship Id="rId5" Type="http://schemas.openxmlformats.org/officeDocument/2006/relationships/hyperlink" Target="mailto:pr@cncf.io" TargetMode="External"/><Relationship Id="rId4" Type="http://schemas.openxmlformats.org/officeDocument/2006/relationships/hyperlink" Target="mailto:info@cncf.io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12factor.net/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9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jp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0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jp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39.png"/><Relationship Id="rId4" Type="http://schemas.openxmlformats.org/officeDocument/2006/relationships/image" Target="../media/image401.png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9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jp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people/end-user-community/" TargetMode="External"/><Relationship Id="rId7" Type="http://schemas.openxmlformats.org/officeDocument/2006/relationships/hyperlink" Target="https://www.cncf.io/community/infrastructure-lab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ncf/cross-cloud/" TargetMode="External"/><Relationship Id="rId5" Type="http://schemas.openxmlformats.org/officeDocument/2006/relationships/hyperlink" Target="https://www.meetup.com/pro/cncf/" TargetMode="External"/><Relationship Id="rId4" Type="http://schemas.openxmlformats.org/officeDocument/2006/relationships/hyperlink" Target="https://www.cncf.io/certification/kcsp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kohn1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cncf/presentat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.cncf.i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.cncf.io" TargetMode="Externa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9.png"/><Relationship Id="rId21" Type="http://schemas.openxmlformats.org/officeDocument/2006/relationships/image" Target="../media/image91.png"/><Relationship Id="rId34" Type="http://schemas.openxmlformats.org/officeDocument/2006/relationships/image" Target="../media/image104.png"/><Relationship Id="rId42" Type="http://schemas.openxmlformats.org/officeDocument/2006/relationships/image" Target="../media/image112.png"/><Relationship Id="rId47" Type="http://schemas.openxmlformats.org/officeDocument/2006/relationships/image" Target="../media/image116.png"/><Relationship Id="rId50" Type="http://schemas.openxmlformats.org/officeDocument/2006/relationships/image" Target="../media/image11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6.png"/><Relationship Id="rId29" Type="http://schemas.openxmlformats.org/officeDocument/2006/relationships/image" Target="../media/image99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45" Type="http://schemas.openxmlformats.org/officeDocument/2006/relationships/image" Target="../media/image4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49" Type="http://schemas.openxmlformats.org/officeDocument/2006/relationships/image" Target="../media/image118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4" Type="http://schemas.openxmlformats.org/officeDocument/2006/relationships/image" Target="../media/image114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48" Type="http://schemas.openxmlformats.org/officeDocument/2006/relationships/image" Target="../media/image117.png"/><Relationship Id="rId8" Type="http://schemas.openxmlformats.org/officeDocument/2006/relationships/image" Target="../media/image78.png"/><Relationship Id="rId51" Type="http://schemas.openxmlformats.org/officeDocument/2006/relationships/image" Target="../media/image120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46" Type="http://schemas.openxmlformats.org/officeDocument/2006/relationships/image" Target="../media/image115.png"/><Relationship Id="rId20" Type="http://schemas.openxmlformats.org/officeDocument/2006/relationships/image" Target="../media/image90.png"/><Relationship Id="rId41" Type="http://schemas.openxmlformats.org/officeDocument/2006/relationships/image" Target="../media/image1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 idx="4294967295"/>
          </p:nvPr>
        </p:nvSpPr>
        <p:spPr>
          <a:xfrm>
            <a:off x="266262" y="1434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Helvetica Neue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+mn-ea"/>
                <a:ea typeface="+mn-ea"/>
              </a:rPr>
              <a:t>CNCF </a:t>
            </a:r>
            <a:r>
              <a:rPr lang="ja-JP" altLang="en-US" sz="4000" b="0" i="0" u="none" strike="noStrike" cap="none" dirty="0">
                <a:solidFill>
                  <a:schemeClr val="lt1"/>
                </a:solidFill>
                <a:latin typeface="+mn-ea"/>
                <a:ea typeface="+mn-ea"/>
              </a:rPr>
              <a:t>概要</a:t>
            </a:r>
            <a:br>
              <a:rPr lang="en-US" sz="4000" b="0" i="0" u="none" strike="noStrike" cap="none" dirty="0">
                <a:solidFill>
                  <a:schemeClr val="lt1"/>
                </a:solidFill>
              </a:rPr>
            </a:br>
            <a:r>
              <a:rPr lang="en-US" sz="1800" b="0" i="0" u="none" strike="noStrike" cap="none" dirty="0">
                <a:solidFill>
                  <a:schemeClr val="lt1"/>
                </a:solidFill>
              </a:rPr>
              <a:t>CNCF Overview</a:t>
            </a:r>
            <a:endParaRPr sz="4000" b="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4461232" y="2444792"/>
            <a:ext cx="258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Dan Kohn, </a:t>
            </a:r>
            <a:r>
              <a:rPr lang="ja-JP" altLang="en-US" dirty="0">
                <a:latin typeface="+mn-ea"/>
                <a:ea typeface="+mn-ea"/>
              </a:rPr>
              <a:t>エグゼクティブ・ディレクター</a:t>
            </a:r>
            <a:r>
              <a:rPr lang="en-US" dirty="0"/>
              <a:t>, </a:t>
            </a:r>
            <a:r>
              <a:rPr lang="en-US" u="sng" dirty="0">
                <a:hlinkClick r:id="rId3"/>
              </a:rPr>
              <a:t>@dankohn1</a:t>
            </a: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プレゼンテーションはこちらからも参照できます</a:t>
            </a:r>
            <a:r>
              <a:rPr lang="en-US" dirty="0"/>
              <a:t>:</a:t>
            </a: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bg1"/>
                </a:solidFill>
                <a:hlinkClick r:id="rId4"/>
              </a:rPr>
              <a:t>https://github.com/cncf/presentations</a:t>
            </a:r>
            <a:r>
              <a:rPr lang="en-US" dirty="0">
                <a:solidFill>
                  <a:schemeClr val="bg1"/>
                </a:solidFill>
              </a:rPr>
              <a:t>  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の検索トレンド</a:t>
            </a:r>
            <a:br>
              <a:rPr lang="en-US" dirty="0"/>
            </a:br>
            <a:r>
              <a:rPr lang="en-US" sz="1400" dirty="0"/>
              <a:t>Kubernetes in Search Trends</a:t>
            </a:r>
            <a:endParaRPr dirty="0"/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1426899"/>
            <a:ext cx="4308350" cy="32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 txBox="1"/>
          <p:nvPr/>
        </p:nvSpPr>
        <p:spPr>
          <a:xfrm>
            <a:off x="1524375" y="1078200"/>
            <a:ext cx="14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Google </a:t>
            </a:r>
            <a:r>
              <a:rPr lang="ja-JP" altLang="en-US" b="1" dirty="0">
                <a:latin typeface="+mn-ea"/>
                <a:ea typeface="+mn-ea"/>
                <a:cs typeface="Century Gothic"/>
                <a:sym typeface="Century Gothic"/>
              </a:rPr>
              <a:t>トレンド</a:t>
            </a:r>
            <a:endParaRPr b="1" dirty="0"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6516425" y="1033300"/>
            <a:ext cx="9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WeChat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6099275" y="4419675"/>
            <a:ext cx="240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         </a:t>
            </a:r>
            <a:r>
              <a:rPr lang="en-US" sz="1200" b="1">
                <a:solidFill>
                  <a:srgbClr val="674EA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OpenStack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484314B-B17D-45DB-B8F7-1B3DBCF99E35}"/>
              </a:ext>
            </a:extLst>
          </p:cNvPr>
          <p:cNvSpPr/>
          <p:nvPr/>
        </p:nvSpPr>
        <p:spPr>
          <a:xfrm>
            <a:off x="891989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16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6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52570C-7E07-4071-AFC6-7AEA77763A1C}"/>
              </a:ext>
            </a:extLst>
          </p:cNvPr>
          <p:cNvSpPr/>
          <p:nvPr/>
        </p:nvSpPr>
        <p:spPr>
          <a:xfrm>
            <a:off x="1829902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17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0E196A5-52CD-4B68-847A-0E8347FA949C}"/>
              </a:ext>
            </a:extLst>
          </p:cNvPr>
          <p:cNvSpPr/>
          <p:nvPr/>
        </p:nvSpPr>
        <p:spPr>
          <a:xfrm>
            <a:off x="2767815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17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6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D1ACAE-0EC0-4187-AE2E-5FF5239183A4}"/>
              </a:ext>
            </a:extLst>
          </p:cNvPr>
          <p:cNvSpPr/>
          <p:nvPr/>
        </p:nvSpPr>
        <p:spPr>
          <a:xfrm>
            <a:off x="3706425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18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pic>
        <p:nvPicPr>
          <p:cNvPr id="15" name="Shape 781">
            <a:extLst>
              <a:ext uri="{FF2B5EF4-FFF2-40B4-BE49-F238E27FC236}">
                <a16:creationId xmlns:a16="http://schemas.microsoft.com/office/drawing/2014/main" id="{B9C204E6-37D0-4DAB-A684-DD55DA9BB0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399" y="1579300"/>
            <a:ext cx="3318575" cy="22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780">
            <a:extLst>
              <a:ext uri="{FF2B5EF4-FFF2-40B4-BE49-F238E27FC236}">
                <a16:creationId xmlns:a16="http://schemas.microsoft.com/office/drawing/2014/main" id="{3F4C0646-E791-47E6-888B-23BDBB23F184}"/>
              </a:ext>
            </a:extLst>
          </p:cNvPr>
          <p:cNvSpPr txBox="1"/>
          <p:nvPr/>
        </p:nvSpPr>
        <p:spPr>
          <a:xfrm>
            <a:off x="5750700" y="3819425"/>
            <a:ext cx="354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+mn-ea"/>
                <a:ea typeface="+mn-ea"/>
                <a:cs typeface="Century Gothic"/>
                <a:sym typeface="Century Gothic"/>
              </a:rPr>
              <a:t>17</a:t>
            </a:r>
            <a:r>
              <a:rPr lang="ja-JP" altLang="en-US" sz="9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altLang="ja-JP" sz="900" dirty="0">
                <a:latin typeface="+mn-ea"/>
                <a:ea typeface="+mn-ea"/>
                <a:cs typeface="Century Gothic"/>
                <a:sym typeface="Century Gothic"/>
              </a:rPr>
              <a:t>3</a:t>
            </a:r>
            <a:r>
              <a:rPr lang="ja-JP" altLang="en-US" sz="9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r>
              <a:rPr lang="en-US" sz="900" dirty="0">
                <a:latin typeface="+mn-ea"/>
                <a:ea typeface="+mn-ea"/>
                <a:cs typeface="Century Gothic"/>
                <a:sym typeface="Century Gothic"/>
              </a:rPr>
              <a:t>		18</a:t>
            </a:r>
            <a:r>
              <a:rPr lang="ja-JP" altLang="en-US" sz="9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altLang="ja-JP" sz="900" dirty="0">
                <a:latin typeface="+mn-ea"/>
                <a:ea typeface="+mn-ea"/>
                <a:cs typeface="Century Gothic"/>
                <a:sym typeface="Century Gothic"/>
              </a:rPr>
              <a:t>4</a:t>
            </a:r>
            <a:r>
              <a:rPr lang="ja-JP" altLang="en-US" sz="9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r>
              <a:rPr lang="en-US" sz="900" dirty="0">
                <a:latin typeface="+mn-ea"/>
                <a:ea typeface="+mn-ea"/>
                <a:cs typeface="Century Gothic"/>
                <a:sym typeface="Century Gothic"/>
              </a:rPr>
              <a:t>		18</a:t>
            </a:r>
            <a:r>
              <a:rPr lang="ja-JP" altLang="en-US" sz="9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altLang="ja-JP" sz="900" dirty="0">
                <a:latin typeface="+mn-ea"/>
                <a:ea typeface="+mn-ea"/>
                <a:cs typeface="Century Gothic"/>
                <a:sym typeface="Century Gothic"/>
              </a:rPr>
              <a:t>5</a:t>
            </a:r>
            <a:r>
              <a:rPr lang="ja-JP" altLang="en-US" sz="9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r>
              <a:rPr lang="en-US" sz="900" dirty="0">
                <a:latin typeface="+mn-ea"/>
                <a:ea typeface="+mn-ea"/>
                <a:cs typeface="Century Gothic"/>
                <a:sym typeface="Century Gothic"/>
              </a:rPr>
              <a:t>		18</a:t>
            </a:r>
            <a:r>
              <a:rPr lang="ja-JP" altLang="en-US" sz="9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altLang="ja-JP" sz="900" dirty="0">
                <a:latin typeface="+mn-ea"/>
                <a:ea typeface="+mn-ea"/>
                <a:cs typeface="Century Gothic"/>
                <a:sym typeface="Century Gothic"/>
              </a:rPr>
              <a:t>6</a:t>
            </a:r>
            <a:r>
              <a:rPr lang="ja-JP" altLang="en-US" sz="9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endParaRPr sz="900" dirty="0"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/>
        </p:nvSpPr>
        <p:spPr>
          <a:xfrm>
            <a:off x="1411850" y="4005775"/>
            <a:ext cx="60450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3"/>
              </a:rPr>
              <a:t>https://www.cncf.io/blog/2017/06/05/30-highest-velocity-open-source-projects</a:t>
            </a:r>
            <a:r>
              <a:rPr lang="en-US" sz="1300"/>
              <a:t> </a:t>
            </a:r>
            <a:endParaRPr sz="1300"/>
          </a:p>
        </p:txBody>
      </p:sp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勢いのあるオープンソース・プロジェクト上位</a:t>
            </a:r>
            <a:r>
              <a:rPr lang="en-US" altLang="ja-JP" dirty="0">
                <a:latin typeface="+mj-ea"/>
                <a:ea typeface="+mj-ea"/>
              </a:rPr>
              <a:t>30</a:t>
            </a:r>
            <a:br>
              <a:rPr lang="en-US" dirty="0"/>
            </a:br>
            <a:r>
              <a:rPr lang="en-US" sz="1400" dirty="0"/>
              <a:t>30 Highest Velocity Open Source Projects</a:t>
            </a:r>
            <a:endParaRPr sz="1400" dirty="0"/>
          </a:p>
        </p:txBody>
      </p:sp>
      <p:sp>
        <p:nvSpPr>
          <p:cNvPr id="646" name="Shape 646"/>
          <p:cNvSpPr txBox="1"/>
          <p:nvPr/>
        </p:nvSpPr>
        <p:spPr>
          <a:xfrm>
            <a:off x="954450" y="1104725"/>
            <a:ext cx="17499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2016-11 to 2017-10</a:t>
            </a:r>
            <a:endParaRPr/>
          </a:p>
        </p:txBody>
      </p:sp>
      <p:sp>
        <p:nvSpPr>
          <p:cNvPr id="647" name="Shape 647"/>
          <p:cNvSpPr txBox="1"/>
          <p:nvPr/>
        </p:nvSpPr>
        <p:spPr>
          <a:xfrm>
            <a:off x="4463000" y="4786675"/>
            <a:ext cx="102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i="1" dirty="0">
                <a:latin typeface="+mn-ea"/>
                <a:ea typeface="+mn-ea"/>
              </a:rPr>
              <a:t>コミット数</a:t>
            </a:r>
            <a:endParaRPr sz="1000" i="1" dirty="0">
              <a:latin typeface="+mn-ea"/>
              <a:ea typeface="+mn-ea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CA70C10-B2A9-4581-A302-4BB5B7B24562}"/>
              </a:ext>
            </a:extLst>
          </p:cNvPr>
          <p:cNvSpPr/>
          <p:nvPr/>
        </p:nvSpPr>
        <p:spPr>
          <a:xfrm>
            <a:off x="659506" y="1156822"/>
            <a:ext cx="2339787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2016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年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11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月から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2017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年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10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25E072-BF10-4B4D-B73D-5A577ABD2029}"/>
              </a:ext>
            </a:extLst>
          </p:cNvPr>
          <p:cNvSpPr/>
          <p:nvPr/>
        </p:nvSpPr>
        <p:spPr>
          <a:xfrm>
            <a:off x="659506" y="1895451"/>
            <a:ext cx="2339787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Shape 787">
            <a:extLst>
              <a:ext uri="{FF2B5EF4-FFF2-40B4-BE49-F238E27FC236}">
                <a16:creationId xmlns:a16="http://schemas.microsoft.com/office/drawing/2014/main" id="{783F301B-6758-4EC9-9394-CF65EC67BC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984" b="10668"/>
          <a:stretch/>
        </p:blipFill>
        <p:spPr>
          <a:xfrm>
            <a:off x="99392" y="848700"/>
            <a:ext cx="9144002" cy="39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788">
            <a:extLst>
              <a:ext uri="{FF2B5EF4-FFF2-40B4-BE49-F238E27FC236}">
                <a16:creationId xmlns:a16="http://schemas.microsoft.com/office/drawing/2014/main" id="{465755DC-C4A0-47FA-A639-EABCCC2397C4}"/>
              </a:ext>
            </a:extLst>
          </p:cNvPr>
          <p:cNvSpPr txBox="1"/>
          <p:nvPr/>
        </p:nvSpPr>
        <p:spPr>
          <a:xfrm>
            <a:off x="1564250" y="4158175"/>
            <a:ext cx="60450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3"/>
              </a:rPr>
              <a:t>https://www.cncf.io/blog/2017/06/05/30-highest-velocity-open-source-projects</a:t>
            </a:r>
            <a:r>
              <a:rPr lang="en-US" sz="1300"/>
              <a:t> 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CNCF </a:t>
            </a:r>
            <a:r>
              <a:rPr lang="ja-JP" altLang="en-US" dirty="0">
                <a:latin typeface="+mj-ea"/>
                <a:ea typeface="+mj-ea"/>
              </a:rPr>
              <a:t>プロジェクトの成熟度</a:t>
            </a:r>
            <a:br>
              <a:rPr lang="en-US" dirty="0"/>
            </a:br>
            <a:r>
              <a:rPr lang="en-US" sz="1400" dirty="0"/>
              <a:t>CNCF Project Maturities</a:t>
            </a:r>
            <a:endParaRPr sz="1400" dirty="0"/>
          </a:p>
        </p:txBody>
      </p:sp>
      <p:grpSp>
        <p:nvGrpSpPr>
          <p:cNvPr id="653" name="Shape 653"/>
          <p:cNvGrpSpPr/>
          <p:nvPr/>
        </p:nvGrpSpPr>
        <p:grpSpPr>
          <a:xfrm>
            <a:off x="4296856" y="1398197"/>
            <a:ext cx="4431788" cy="2365127"/>
            <a:chOff x="4236269" y="713706"/>
            <a:chExt cx="3285239" cy="1753245"/>
          </a:xfrm>
        </p:grpSpPr>
        <p:sp>
          <p:nvSpPr>
            <p:cNvPr id="654" name="Shape 654"/>
            <p:cNvSpPr/>
            <p:nvPr/>
          </p:nvSpPr>
          <p:spPr>
            <a:xfrm>
              <a:off x="5493245" y="714588"/>
              <a:ext cx="472469" cy="1752361"/>
            </a:xfrm>
            <a:custGeom>
              <a:avLst/>
              <a:gdLst/>
              <a:ahLst/>
              <a:cxnLst/>
              <a:rect l="0" t="0" r="0" b="0"/>
              <a:pathLst>
                <a:path w="819" h="3041" extrusionOk="0">
                  <a:moveTo>
                    <a:pt x="819" y="1524"/>
                  </a:moveTo>
                  <a:cubicBezTo>
                    <a:pt x="819" y="2008"/>
                    <a:pt x="817" y="2557"/>
                    <a:pt x="818" y="3041"/>
                  </a:cubicBezTo>
                  <a:cubicBezTo>
                    <a:pt x="663" y="3041"/>
                    <a:pt x="231" y="3039"/>
                    <a:pt x="0" y="3041"/>
                  </a:cubicBezTo>
                  <a:cubicBezTo>
                    <a:pt x="0" y="2903"/>
                    <a:pt x="0" y="1499"/>
                    <a:pt x="0" y="1485"/>
                  </a:cubicBezTo>
                  <a:cubicBezTo>
                    <a:pt x="0" y="1473"/>
                    <a:pt x="191" y="1245"/>
                    <a:pt x="254" y="852"/>
                  </a:cubicBezTo>
                  <a:cubicBezTo>
                    <a:pt x="316" y="609"/>
                    <a:pt x="397" y="374"/>
                    <a:pt x="554" y="173"/>
                  </a:cubicBezTo>
                  <a:cubicBezTo>
                    <a:pt x="607" y="107"/>
                    <a:pt x="725" y="17"/>
                    <a:pt x="818" y="0"/>
                  </a:cubicBezTo>
                  <a:cubicBezTo>
                    <a:pt x="819" y="490"/>
                    <a:pt x="819" y="1034"/>
                    <a:pt x="819" y="1524"/>
                  </a:cubicBezTo>
                  <a:close/>
                </a:path>
              </a:pathLst>
            </a:custGeom>
            <a:solidFill>
              <a:srgbClr val="1C99B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6684111" y="1731804"/>
              <a:ext cx="837397" cy="735146"/>
            </a:xfrm>
            <a:custGeom>
              <a:avLst/>
              <a:gdLst/>
              <a:ahLst/>
              <a:cxnLst/>
              <a:rect l="0" t="0" r="0" b="0"/>
              <a:pathLst>
                <a:path w="1451" h="1275" extrusionOk="0">
                  <a:moveTo>
                    <a:pt x="0" y="0"/>
                  </a:moveTo>
                  <a:cubicBezTo>
                    <a:pt x="0" y="1275"/>
                    <a:pt x="0" y="1275"/>
                    <a:pt x="0" y="1275"/>
                  </a:cubicBezTo>
                  <a:cubicBezTo>
                    <a:pt x="1451" y="1275"/>
                    <a:pt x="1451" y="1275"/>
                    <a:pt x="1451" y="1275"/>
                  </a:cubicBezTo>
                  <a:cubicBezTo>
                    <a:pt x="1451" y="1238"/>
                    <a:pt x="1451" y="1238"/>
                    <a:pt x="1451" y="1238"/>
                  </a:cubicBezTo>
                  <a:cubicBezTo>
                    <a:pt x="1451" y="1238"/>
                    <a:pt x="685" y="1137"/>
                    <a:pt x="0" y="0"/>
                  </a:cubicBezTo>
                  <a:close/>
                </a:path>
              </a:pathLst>
            </a:custGeom>
            <a:solidFill>
              <a:srgbClr val="84CDD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4236269" y="2340900"/>
              <a:ext cx="391374" cy="126050"/>
            </a:xfrm>
            <a:custGeom>
              <a:avLst/>
              <a:gdLst/>
              <a:ahLst/>
              <a:cxnLst/>
              <a:rect l="0" t="0" r="0" b="0"/>
              <a:pathLst>
                <a:path w="678" h="219" extrusionOk="0">
                  <a:moveTo>
                    <a:pt x="678" y="219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258" y="169"/>
                    <a:pt x="678" y="0"/>
                  </a:cubicBezTo>
                  <a:lnTo>
                    <a:pt x="678" y="219"/>
                  </a:lnTo>
                  <a:close/>
                </a:path>
              </a:pathLst>
            </a:custGeom>
            <a:solidFill>
              <a:srgbClr val="F6B71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4718433" y="1804966"/>
              <a:ext cx="438972" cy="661985"/>
            </a:xfrm>
            <a:custGeom>
              <a:avLst/>
              <a:gdLst/>
              <a:ahLst/>
              <a:cxnLst/>
              <a:rect l="0" t="0" r="0" b="0"/>
              <a:pathLst>
                <a:path w="760" h="1149" extrusionOk="0">
                  <a:moveTo>
                    <a:pt x="0" y="1149"/>
                  </a:moveTo>
                  <a:cubicBezTo>
                    <a:pt x="760" y="1149"/>
                    <a:pt x="760" y="1149"/>
                    <a:pt x="760" y="1149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760" y="0"/>
                    <a:pt x="453" y="727"/>
                    <a:pt x="0" y="879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rgbClr val="E4301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6069726" y="713706"/>
              <a:ext cx="517422" cy="1753241"/>
            </a:xfrm>
            <a:custGeom>
              <a:avLst/>
              <a:gdLst/>
              <a:ahLst/>
              <a:cxnLst/>
              <a:rect l="0" t="0" r="0" b="0"/>
              <a:pathLst>
                <a:path w="895" h="3042" extrusionOk="0">
                  <a:moveTo>
                    <a:pt x="876" y="1642"/>
                  </a:moveTo>
                  <a:cubicBezTo>
                    <a:pt x="873" y="1633"/>
                    <a:pt x="869" y="1625"/>
                    <a:pt x="864" y="1617"/>
                  </a:cubicBezTo>
                  <a:cubicBezTo>
                    <a:pt x="849" y="1592"/>
                    <a:pt x="835" y="1566"/>
                    <a:pt x="821" y="1541"/>
                  </a:cubicBezTo>
                  <a:cubicBezTo>
                    <a:pt x="742" y="1395"/>
                    <a:pt x="678" y="1243"/>
                    <a:pt x="634" y="1083"/>
                  </a:cubicBezTo>
                  <a:cubicBezTo>
                    <a:pt x="568" y="837"/>
                    <a:pt x="490" y="596"/>
                    <a:pt x="365" y="373"/>
                  </a:cubicBezTo>
                  <a:cubicBezTo>
                    <a:pt x="285" y="231"/>
                    <a:pt x="198" y="99"/>
                    <a:pt x="49" y="17"/>
                  </a:cubicBezTo>
                  <a:cubicBezTo>
                    <a:pt x="32" y="7"/>
                    <a:pt x="3" y="1"/>
                    <a:pt x="1" y="0"/>
                  </a:cubicBezTo>
                  <a:cubicBezTo>
                    <a:pt x="0" y="490"/>
                    <a:pt x="0" y="1034"/>
                    <a:pt x="0" y="1524"/>
                  </a:cubicBezTo>
                  <a:cubicBezTo>
                    <a:pt x="0" y="1797"/>
                    <a:pt x="1" y="2090"/>
                    <a:pt x="1" y="2380"/>
                  </a:cubicBezTo>
                  <a:cubicBezTo>
                    <a:pt x="1" y="2583"/>
                    <a:pt x="1" y="2786"/>
                    <a:pt x="0" y="2988"/>
                  </a:cubicBezTo>
                  <a:cubicBezTo>
                    <a:pt x="0" y="2993"/>
                    <a:pt x="1" y="2997"/>
                    <a:pt x="1" y="3001"/>
                  </a:cubicBezTo>
                  <a:cubicBezTo>
                    <a:pt x="1" y="3014"/>
                    <a:pt x="1" y="3028"/>
                    <a:pt x="1" y="3042"/>
                  </a:cubicBezTo>
                  <a:cubicBezTo>
                    <a:pt x="171" y="3042"/>
                    <a:pt x="642" y="3040"/>
                    <a:pt x="895" y="3042"/>
                  </a:cubicBezTo>
                  <a:cubicBezTo>
                    <a:pt x="895" y="2904"/>
                    <a:pt x="895" y="1690"/>
                    <a:pt x="895" y="1676"/>
                  </a:cubicBezTo>
                  <a:cubicBezTo>
                    <a:pt x="895" y="1673"/>
                    <a:pt x="888" y="1662"/>
                    <a:pt x="876" y="1642"/>
                  </a:cubicBezTo>
                  <a:close/>
                </a:path>
              </a:pathLst>
            </a:custGeom>
            <a:solidFill>
              <a:srgbClr val="0C386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Shape 659"/>
          <p:cNvSpPr txBox="1"/>
          <p:nvPr/>
        </p:nvSpPr>
        <p:spPr>
          <a:xfrm>
            <a:off x="3955796" y="3001547"/>
            <a:ext cx="10770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イノベーター</a:t>
            </a:r>
            <a:endParaRPr sz="1100" dirty="0">
              <a:latin typeface="+mn-ea"/>
              <a:ea typeface="+mn-ea"/>
            </a:endParaRPr>
          </a:p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技術者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5751741" y="4135820"/>
            <a:ext cx="1083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アーリー</a:t>
            </a:r>
            <a:endParaRPr lang="en-US" altLang="ja-JP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マジョリティ</a:t>
            </a:r>
            <a:r>
              <a:rPr 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実用主義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7213785" y="4135820"/>
            <a:ext cx="184056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ラガード</a:t>
            </a:r>
            <a:endParaRPr lang="en-US" altLang="ja-JP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（乗り遅れ）</a:t>
            </a:r>
            <a:endParaRPr lang="en-US" sz="9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懐疑派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4964261" y="1560982"/>
            <a:ext cx="154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14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キャズム</a:t>
            </a:r>
            <a:r>
              <a:rPr lang="en-US" sz="14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000" b="1" dirty="0">
                <a:solidFill>
                  <a:srgbClr val="E4301E"/>
                </a:solidFill>
                <a:latin typeface="+mn-ea"/>
                <a:ea typeface="+mn-ea"/>
              </a:rPr>
              <a:t>(</a:t>
            </a:r>
            <a:r>
              <a:rPr lang="ja-JP" altLang="en-US" sz="1000" b="1" dirty="0">
                <a:solidFill>
                  <a:srgbClr val="E4301E"/>
                </a:solidFill>
                <a:latin typeface="+mn-ea"/>
                <a:ea typeface="+mn-ea"/>
              </a:rPr>
              <a:t>断絶</a:t>
            </a:r>
            <a:r>
              <a:rPr lang="en-US" altLang="ja-JP" sz="1000" b="1" dirty="0">
                <a:solidFill>
                  <a:srgbClr val="E4301E"/>
                </a:solidFill>
                <a:latin typeface="+mn-ea"/>
                <a:ea typeface="+mn-ea"/>
              </a:rPr>
              <a:t>)</a:t>
            </a:r>
            <a:endParaRPr sz="1200" b="0" i="0" u="none" strike="noStrike" cap="none" dirty="0">
              <a:solidFill>
                <a:srgbClr val="E4301E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cxnSp>
        <p:nvCxnSpPr>
          <p:cNvPr id="663" name="Shape 663"/>
          <p:cNvCxnSpPr/>
          <p:nvPr/>
        </p:nvCxnSpPr>
        <p:spPr>
          <a:xfrm>
            <a:off x="5751741" y="2070259"/>
            <a:ext cx="0" cy="7767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4" name="Shape 664"/>
          <p:cNvCxnSpPr/>
          <p:nvPr/>
        </p:nvCxnSpPr>
        <p:spPr>
          <a:xfrm>
            <a:off x="4537501" y="3358937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5" name="Shape 665"/>
          <p:cNvCxnSpPr/>
          <p:nvPr/>
        </p:nvCxnSpPr>
        <p:spPr>
          <a:xfrm>
            <a:off x="6315452" y="3837219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666" name="Shape 666"/>
          <p:cNvCxnSpPr/>
          <p:nvPr/>
        </p:nvCxnSpPr>
        <p:spPr>
          <a:xfrm>
            <a:off x="8141813" y="3837218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667" name="Shape 667"/>
          <p:cNvSpPr txBox="1"/>
          <p:nvPr/>
        </p:nvSpPr>
        <p:spPr>
          <a:xfrm>
            <a:off x="6479361" y="1160762"/>
            <a:ext cx="1468847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レイトマジョリティ</a:t>
            </a:r>
            <a:endParaRPr sz="1100" dirty="0">
              <a:latin typeface="+mn-ea"/>
              <a:ea typeface="+mn-ea"/>
            </a:endParaRPr>
          </a:p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保守派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cxnSp>
        <p:nvCxnSpPr>
          <p:cNvPr id="668" name="Shape 668"/>
          <p:cNvCxnSpPr/>
          <p:nvPr/>
        </p:nvCxnSpPr>
        <p:spPr>
          <a:xfrm>
            <a:off x="7213785" y="1489337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9" name="Shape 669"/>
          <p:cNvCxnSpPr>
            <a:cxnSpLocks/>
            <a:stCxn id="670" idx="3"/>
          </p:cNvCxnSpPr>
          <p:nvPr/>
        </p:nvCxnSpPr>
        <p:spPr>
          <a:xfrm>
            <a:off x="3887052" y="1418331"/>
            <a:ext cx="2661666" cy="30206"/>
          </a:xfrm>
          <a:prstGeom prst="straightConnector1">
            <a:avLst/>
          </a:prstGeom>
          <a:noFill/>
          <a:ln w="28575" cap="flat" cmpd="sng">
            <a:solidFill>
              <a:srgbClr val="1C99B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" name="Shape 671"/>
          <p:cNvCxnSpPr>
            <a:cxnSpLocks/>
            <a:stCxn id="672" idx="3"/>
          </p:cNvCxnSpPr>
          <p:nvPr/>
        </p:nvCxnSpPr>
        <p:spPr>
          <a:xfrm>
            <a:off x="3875215" y="2853306"/>
            <a:ext cx="1664253" cy="21391"/>
          </a:xfrm>
          <a:prstGeom prst="straightConnector1">
            <a:avLst/>
          </a:prstGeom>
          <a:noFill/>
          <a:ln w="28575" cap="flat" cmpd="sng">
            <a:solidFill>
              <a:srgbClr val="E4301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3" name="Shape 673"/>
          <p:cNvCxnSpPr/>
          <p:nvPr/>
        </p:nvCxnSpPr>
        <p:spPr>
          <a:xfrm>
            <a:off x="3887052" y="3750957"/>
            <a:ext cx="409800" cy="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4" name="Shape 674"/>
          <p:cNvSpPr txBox="1"/>
          <p:nvPr/>
        </p:nvSpPr>
        <p:spPr>
          <a:xfrm>
            <a:off x="2347452" y="3491237"/>
            <a:ext cx="1539600" cy="51532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500" b="1" dirty="0">
                <a:solidFill>
                  <a:srgbClr val="F6B715"/>
                </a:solidFill>
                <a:latin typeface="+mn-ea"/>
                <a:ea typeface="+mn-ea"/>
              </a:rPr>
              <a:t>サンドボックス</a:t>
            </a:r>
            <a:r>
              <a:rPr lang="en-US" sz="1200" b="1" dirty="0">
                <a:solidFill>
                  <a:srgbClr val="F6B715"/>
                </a:solidFill>
                <a:latin typeface="+mn-ea"/>
                <a:ea typeface="+mn-ea"/>
              </a:rPr>
              <a:t>SANDBOX</a:t>
            </a:r>
            <a:endParaRPr sz="1000" dirty="0">
              <a:solidFill>
                <a:srgbClr val="223D95"/>
              </a:solidFill>
              <a:latin typeface="+mn-ea"/>
              <a:ea typeface="+mn-ea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2347452" y="1160669"/>
            <a:ext cx="1539600" cy="51532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1C99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ja-JP" altLang="en-US" sz="1500" b="1" i="0" u="none" strike="noStrike" cap="none" dirty="0">
                <a:solidFill>
                  <a:srgbClr val="1C99B0"/>
                </a:solidFill>
                <a:latin typeface="+mn-ea"/>
                <a:ea typeface="+mn-ea"/>
                <a:cs typeface="Arial"/>
                <a:sym typeface="Arial"/>
              </a:rPr>
              <a:t>卒業</a:t>
            </a:r>
            <a:endParaRPr lang="en-US" sz="1500" b="1" i="0" u="none" strike="noStrike" cap="none" dirty="0">
              <a:solidFill>
                <a:srgbClr val="1C99B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1C99B0"/>
                </a:solidFill>
                <a:latin typeface="+mn-ea"/>
                <a:ea typeface="+mn-ea"/>
                <a:cs typeface="Arial"/>
                <a:sym typeface="Arial"/>
              </a:rPr>
              <a:t>GRADUATION</a:t>
            </a:r>
            <a:endParaRPr sz="1200" b="1" i="0" u="none" strike="noStrike" cap="none" dirty="0">
              <a:solidFill>
                <a:srgbClr val="1C99B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2335615" y="2595644"/>
            <a:ext cx="1539600" cy="51532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430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ja-JP" altLang="en-US" sz="15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インキュベーション</a:t>
            </a:r>
            <a:endParaRPr lang="en-US" sz="1500" b="1" i="0" u="none" strike="noStrike" cap="none" dirty="0">
              <a:solidFill>
                <a:srgbClr val="E4301E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INCUBATION</a:t>
            </a:r>
            <a:endParaRPr sz="1200" b="1" i="0" u="none" strike="noStrike" cap="none" dirty="0">
              <a:solidFill>
                <a:srgbClr val="E4301E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4691408" y="4116575"/>
            <a:ext cx="1083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アーリー</a:t>
            </a:r>
            <a:endParaRPr lang="en-US" altLang="ja-JP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アダプター</a:t>
            </a:r>
            <a:endParaRPr lang="en-US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空想家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cxnSp>
        <p:nvCxnSpPr>
          <p:cNvPr id="676" name="Shape 676"/>
          <p:cNvCxnSpPr/>
          <p:nvPr/>
        </p:nvCxnSpPr>
        <p:spPr>
          <a:xfrm>
            <a:off x="5232905" y="3817975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" y="1247793"/>
            <a:ext cx="1828410" cy="271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j-ea"/>
                <a:ea typeface="+mj-ea"/>
              </a:rPr>
              <a:t>CNCF</a:t>
            </a:r>
            <a:r>
              <a:rPr lang="ja-JP" altLang="en-US" dirty="0">
                <a:latin typeface="+mj-ea"/>
                <a:ea typeface="+mj-ea"/>
              </a:rPr>
              <a:t>におけるサーバレス</a:t>
            </a:r>
            <a:br>
              <a:rPr lang="en-US" dirty="0"/>
            </a:br>
            <a:r>
              <a:rPr lang="en-US" sz="1400" dirty="0" err="1"/>
              <a:t>Serverless</a:t>
            </a:r>
            <a:r>
              <a:rPr lang="en-US" sz="1400" dirty="0"/>
              <a:t> in CNCF</a:t>
            </a:r>
            <a:endParaRPr sz="1400" dirty="0"/>
          </a:p>
        </p:txBody>
      </p:sp>
      <p:sp>
        <p:nvSpPr>
          <p:cNvPr id="5" name="Shape 827">
            <a:extLst>
              <a:ext uri="{FF2B5EF4-FFF2-40B4-BE49-F238E27FC236}">
                <a16:creationId xmlns:a16="http://schemas.microsoft.com/office/drawing/2014/main" id="{305EB585-0C47-4295-A2FD-637B2972BF48}"/>
              </a:ext>
            </a:extLst>
          </p:cNvPr>
          <p:cNvSpPr txBox="1"/>
          <p:nvPr/>
        </p:nvSpPr>
        <p:spPr>
          <a:xfrm>
            <a:off x="276225" y="1040070"/>
            <a:ext cx="4124400" cy="25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サーバレスを分解</a:t>
            </a:r>
            <a:endParaRPr sz="1500" dirty="0">
              <a:solidFill>
                <a:schemeClr val="tx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lvl="0" indent="-117475">
              <a:spcBef>
                <a:spcPts val="600"/>
              </a:spcBef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サ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sym typeface="Century Gothic"/>
              </a:rPr>
              <a:t>ーバ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レス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 </a:t>
            </a:r>
            <a:r>
              <a:rPr lang="ja-JP" altLang="en-US" sz="1500" u="sng" dirty="0">
                <a:solidFill>
                  <a:srgbClr val="515EA1"/>
                </a:solidFill>
                <a:latin typeface="Meiryo UI"/>
                <a:ea typeface="Meiryo UI"/>
                <a:cs typeface="Century Gothic"/>
                <a:sym typeface="Century Gothic"/>
                <a:hlinkClick r:id="rId3"/>
              </a:rPr>
              <a:t>ワーキング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 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グループは影響が大きい</a:t>
            </a:r>
            <a:b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</a:br>
            <a:r>
              <a:rPr lang="ja-JP" altLang="en-US" sz="1500" u="sng" dirty="0">
                <a:solidFill>
                  <a:srgbClr val="515EA1"/>
                </a:solidFill>
                <a:latin typeface="Meiryo UI"/>
                <a:ea typeface="Meiryo UI"/>
                <a:cs typeface="Century Gothic"/>
                <a:sym typeface="Century Gothic"/>
                <a:hlinkClick r:id="rId4"/>
              </a:rPr>
              <a:t>ホワイトペーパー</a:t>
            </a:r>
            <a:r>
              <a:rPr lang="ja-JP" altLang="en-US" sz="1500" dirty="0">
                <a:latin typeface="Meiryo UI"/>
                <a:ea typeface="Meiryo UI"/>
                <a:cs typeface="Century Gothic"/>
                <a:sym typeface="Century Gothic"/>
              </a:rPr>
              <a:t>を公開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開発者が好むのは閉じたサーバレス・プラットフォームという属性（既にコンテナとして実行）：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○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果てしないスケーラビリティ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○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少額課金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○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簡単なアプリの更新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○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イベント駆動アーキテクチャ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○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運用担当不要（</a:t>
            </a: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Zero server ops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複数のプロジェクトはこれらの要素を分解し、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Kubernetes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上で機能として利用できるように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" name="Shape 828">
            <a:extLst>
              <a:ext uri="{FF2B5EF4-FFF2-40B4-BE49-F238E27FC236}">
                <a16:creationId xmlns:a16="http://schemas.microsoft.com/office/drawing/2014/main" id="{2E99F0A7-83B2-4E94-9AC2-F13F162D614B}"/>
              </a:ext>
            </a:extLst>
          </p:cNvPr>
          <p:cNvSpPr txBox="1"/>
          <p:nvPr/>
        </p:nvSpPr>
        <p:spPr>
          <a:xfrm>
            <a:off x="4467225" y="1040070"/>
            <a:ext cx="44529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サーバレス・ランドスケープ</a:t>
            </a:r>
            <a:r>
              <a:rPr lang="en-US" sz="1800" b="1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&amp; </a:t>
            </a:r>
            <a:r>
              <a:rPr lang="en-US" sz="1800" b="1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CloudEvents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サーバレス・ランドスケープ</a:t>
            </a: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en-US" sz="1500" u="sng" dirty="0">
                <a:solidFill>
                  <a:schemeClr val="hlink"/>
                </a:solidFill>
                <a:latin typeface="+mn-ea"/>
                <a:ea typeface="+mn-ea"/>
                <a:cs typeface="Century Gothic"/>
                <a:sym typeface="Century Gothic"/>
                <a:hlinkClick r:id="rId5"/>
              </a:rPr>
              <a:t>s.cncf.io</a:t>
            </a: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で業界における</a:t>
            </a:r>
            <a:b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全てのプロジェクトとプロダクトを追跡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u="sng" dirty="0" err="1">
                <a:solidFill>
                  <a:schemeClr val="hlink"/>
                </a:solidFill>
                <a:latin typeface="+mn-ea"/>
                <a:ea typeface="+mn-ea"/>
                <a:cs typeface="Century Gothic"/>
                <a:sym typeface="Century Gothic"/>
                <a:hlinkClick r:id="rId6"/>
              </a:rPr>
              <a:t>CloudEvents</a:t>
            </a: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は新しい 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 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プロジェクトです。</a:t>
            </a:r>
            <a:b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イベント・データのための共通モデルであり、プロバイダ</a:t>
            </a:r>
            <a:b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間でのイベントのやりとりを簡単にします。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7" name="Shape 829">
            <a:extLst>
              <a:ext uri="{FF2B5EF4-FFF2-40B4-BE49-F238E27FC236}">
                <a16:creationId xmlns:a16="http://schemas.microsoft.com/office/drawing/2014/main" id="{225C5683-9FE2-4707-8D70-382F2ABDEB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0696" y="4486347"/>
            <a:ext cx="1967680" cy="3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30">
            <a:extLst>
              <a:ext uri="{FF2B5EF4-FFF2-40B4-BE49-F238E27FC236}">
                <a16:creationId xmlns:a16="http://schemas.microsoft.com/office/drawing/2014/main" id="{14A10C93-3B36-4A9D-AF74-D98BE2D33C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1225" y="1899820"/>
            <a:ext cx="3321925" cy="1868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410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600" i="0" u="none" strike="noStrike" cap="none" dirty="0">
                <a:latin typeface="+mj-ea"/>
                <a:ea typeface="+mj-ea"/>
              </a:rPr>
              <a:t>CNCF</a:t>
            </a:r>
            <a:r>
              <a:rPr lang="ja-JP" altLang="en-US" sz="2600" i="0" u="none" strike="noStrike" cap="none" dirty="0">
                <a:latin typeface="+mj-ea"/>
                <a:ea typeface="+mj-ea"/>
              </a:rPr>
              <a:t>の体制</a:t>
            </a:r>
            <a:br>
              <a:rPr lang="en-US" sz="2600" i="0" u="none" strike="noStrike" cap="none" dirty="0"/>
            </a:br>
            <a:r>
              <a:rPr lang="en-US" sz="1400" i="0" u="none" strike="noStrike" cap="none" dirty="0"/>
              <a:t>CNCF Structure</a:t>
            </a:r>
            <a:endParaRPr sz="1400" i="0" u="none" strike="noStrike" cap="none" dirty="0"/>
          </a:p>
        </p:txBody>
      </p:sp>
      <p:sp>
        <p:nvSpPr>
          <p:cNvPr id="683" name="Shape 683"/>
          <p:cNvSpPr/>
          <p:nvPr/>
        </p:nvSpPr>
        <p:spPr>
          <a:xfrm>
            <a:off x="3203531" y="1267280"/>
            <a:ext cx="2104500" cy="21045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</a:t>
            </a:r>
            <a:endParaRPr lang="en-US" sz="1400" b="1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Oversight Committee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1222854" y="1203084"/>
            <a:ext cx="2168400" cy="21684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</a:t>
            </a:r>
            <a:endParaRPr lang="en-US" sz="1400" b="1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Governing Board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5179513" y="1267280"/>
            <a:ext cx="2109000" cy="2109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Century Gothic"/>
                <a:sym typeface="Century Gothic"/>
              </a:rPr>
              <a:t>エンドユーザ</a:t>
            </a:r>
            <a:endParaRPr lang="en-US" altLang="ja-JP" sz="1400" b="1" i="0" u="none" strike="noStrike" cap="none" dirty="0">
              <a:solidFill>
                <a:schemeClr val="lt1"/>
              </a:solidFill>
              <a:latin typeface="+mj-ea"/>
              <a:ea typeface="+mj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Century Gothic"/>
                <a:sym typeface="Century Gothic"/>
              </a:rPr>
              <a:t>コミュニティ</a:t>
            </a:r>
            <a:endParaRPr lang="en-US" sz="1400" b="1" i="0" u="none" strike="noStrike" cap="none" dirty="0">
              <a:solidFill>
                <a:schemeClr val="lt1"/>
              </a:solidFill>
              <a:latin typeface="+mj-ea"/>
              <a:ea typeface="+mj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User </a:t>
            </a:r>
            <a:r>
              <a:rPr lang="en-US" sz="11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6" name="Shape 686"/>
          <p:cNvSpPr txBox="1"/>
          <p:nvPr/>
        </p:nvSpPr>
        <p:spPr>
          <a:xfrm>
            <a:off x="643777" y="3811307"/>
            <a:ext cx="2855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大部分はベンダー</a:t>
            </a:r>
            <a:endParaRPr sz="1100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組織に資金提供</a:t>
            </a:r>
            <a:endParaRPr sz="1100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マーケティングと戦略の指揮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2910358" y="3817525"/>
            <a:ext cx="3023209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９人の最上位テクニカル・アーキテクト</a:t>
            </a:r>
            <a:endParaRPr lang="en-US" altLang="ja-JP"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新規プロジェクトの承認</a:t>
            </a:r>
            <a:endParaRPr lang="en-US" altLang="ja-JP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プロジェクトのリソースとして活動</a:t>
            </a:r>
            <a:endParaRPr dirty="0"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5822718" y="3817525"/>
            <a:ext cx="3673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技術を実際に使うエンドユーザ</a:t>
            </a:r>
            <a:endParaRPr lang="en-US" altLang="ja-JP"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コミュニティの後押しが必要</a:t>
            </a:r>
            <a:endParaRPr lang="en-US" altLang="ja-JP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そして、良いあるいは悪い経験</a:t>
            </a:r>
            <a:endParaRPr sz="18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1332525" y="2932725"/>
            <a:ext cx="1836600" cy="9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ja-JP" altLang="en-US" b="1" dirty="0">
                <a:solidFill>
                  <a:srgbClr val="FFFFFF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マーケティング委員会</a:t>
            </a:r>
            <a:endParaRPr lang="en-US" b="1" dirty="0">
              <a:solidFill>
                <a:srgbClr val="FFFFFF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Committee</a:t>
            </a:r>
            <a:endParaRPr sz="1100" b="1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entury Gothic"/>
              <a:buNone/>
            </a:pPr>
            <a:r>
              <a:rPr lang="en-US" altLang="ja-JP" dirty="0">
                <a:latin typeface="+mj-ea"/>
                <a:ea typeface="+mj-ea"/>
              </a:rPr>
              <a:t>240</a:t>
            </a:r>
            <a:r>
              <a:rPr lang="ja-JP" altLang="en-US" dirty="0">
                <a:latin typeface="+mj-ea"/>
                <a:ea typeface="+mj-ea"/>
              </a:rPr>
              <a:t>以上のメンバーに成長中</a:t>
            </a:r>
            <a:br>
              <a:rPr lang="en-US" dirty="0"/>
            </a:br>
            <a:r>
              <a:rPr lang="en-US" sz="1400" dirty="0"/>
              <a:t>240+</a:t>
            </a:r>
            <a:r>
              <a:rPr lang="en-US" sz="1400" i="0" u="none" strike="noStrike" cap="none" dirty="0"/>
              <a:t> Members</a:t>
            </a:r>
            <a:r>
              <a:rPr lang="en-US" sz="1400" dirty="0"/>
              <a:t> </a:t>
            </a:r>
            <a:r>
              <a:rPr lang="en-US" sz="1400" i="0" u="none" strike="noStrike" cap="none" dirty="0"/>
              <a:t>and Growing</a:t>
            </a:r>
            <a:endParaRPr sz="1400" i="0" u="none" strike="noStrike" cap="none" dirty="0"/>
          </a:p>
        </p:txBody>
      </p:sp>
      <p:sp>
        <p:nvSpPr>
          <p:cNvPr id="700" name="Shape 700"/>
          <p:cNvSpPr/>
          <p:nvPr/>
        </p:nvSpPr>
        <p:spPr>
          <a:xfrm>
            <a:off x="102750" y="862050"/>
            <a:ext cx="8938500" cy="1596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 txBox="1"/>
          <p:nvPr/>
        </p:nvSpPr>
        <p:spPr>
          <a:xfrm>
            <a:off x="3381448" y="814950"/>
            <a:ext cx="239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プラチナ・メンバー</a:t>
            </a: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Platinum Members</a:t>
            </a:r>
            <a:r>
              <a:rPr lang="en-US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4439" y="2485691"/>
            <a:ext cx="666300" cy="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 descr="suse_logo_colo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7808" y="2540591"/>
            <a:ext cx="622800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8987" y="2475903"/>
            <a:ext cx="462000" cy="4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>
            <a:off x="4090925" y="3087800"/>
            <a:ext cx="3673200" cy="174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4500482" y="3048050"/>
            <a:ext cx="2886849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+mj-ea"/>
                <a:ea typeface="+mj-ea"/>
                <a:cs typeface="Century Gothic"/>
                <a:sym typeface="Century Gothic"/>
              </a:rPr>
              <a:t>エンド・ユーザ・サポーター</a:t>
            </a: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User Supporters)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102750" y="2153375"/>
            <a:ext cx="8938500" cy="1596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3315300" y="2106275"/>
            <a:ext cx="2513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ゴールド・メンバー</a:t>
            </a:r>
            <a:r>
              <a:rPr lang="ja-JP" altLang="en-US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Gold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Members)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114825" y="3087800"/>
            <a:ext cx="3862800" cy="174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729775" y="3048038"/>
            <a:ext cx="284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エンド・ユーザ・メンバー</a:t>
            </a: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User Members)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7829525" y="3085200"/>
            <a:ext cx="1254900" cy="174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7700300" y="3045450"/>
            <a:ext cx="1521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学術・非営利</a:t>
            </a:r>
            <a:endParaRPr lang="en-US" sz="900" b="1" i="0" u="none" strike="noStrike" cap="none" dirty="0">
              <a:solidFill>
                <a:srgbClr val="3F4749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9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Academic/Nonprofit</a:t>
            </a:r>
            <a:endParaRPr sz="9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3" name="Shape 7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292" y="2584117"/>
            <a:ext cx="462000" cy="21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855" y="2374839"/>
            <a:ext cx="548698" cy="63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6934" y="2483417"/>
            <a:ext cx="864713" cy="41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9043" y="2423338"/>
            <a:ext cx="533306" cy="53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2705" y="2456776"/>
            <a:ext cx="679275" cy="4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 descr="logo_cncf_cisco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22985" y="1117681"/>
            <a:ext cx="679200" cy="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 descr="cncf_logo_intel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25455" y="1641922"/>
            <a:ext cx="666300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62141" y="1072981"/>
            <a:ext cx="567900" cy="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 descr="cncf_fujitsu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18769" y="1136431"/>
            <a:ext cx="617700" cy="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 descr="logo_cncf_mesospher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05924" y="1658422"/>
            <a:ext cx="612300" cy="3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 descr="cncf_logo_rh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79023" y="1592722"/>
            <a:ext cx="8265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 descr="cncf_logo_huawei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10725" y="1081531"/>
            <a:ext cx="796800" cy="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528658" y="1670313"/>
            <a:ext cx="714299" cy="35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 descr="DellTech_Logo_Prm_Blue_Gry_rgb[4]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90913" y="1262431"/>
            <a:ext cx="982500" cy="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10190" y="1635097"/>
            <a:ext cx="845699" cy="4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168426" y="1776063"/>
            <a:ext cx="864700" cy="14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641358" y="1587529"/>
            <a:ext cx="845698" cy="51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 rotWithShape="1">
          <a:blip r:embed="rId23">
            <a:alphaModFix/>
          </a:blip>
          <a:srcRect t="13741" b="13515"/>
          <a:stretch/>
        </p:blipFill>
        <p:spPr>
          <a:xfrm>
            <a:off x="7366091" y="1599488"/>
            <a:ext cx="679200" cy="4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Shape 731" descr="logo_AWS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681729" y="1107134"/>
            <a:ext cx="714300" cy="43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 rotWithShape="1">
          <a:blip r:embed="rId25">
            <a:alphaModFix/>
          </a:blip>
          <a:srcRect t="24947" b="23783"/>
          <a:stretch/>
        </p:blipFill>
        <p:spPr>
          <a:xfrm>
            <a:off x="2584757" y="1143630"/>
            <a:ext cx="949500" cy="3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325197" y="1082159"/>
            <a:ext cx="796800" cy="48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37925" y="1229230"/>
            <a:ext cx="1355076" cy="19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7338" y="1705072"/>
            <a:ext cx="1224984" cy="2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29">
            <a:alphaModFix/>
          </a:blip>
          <a:srcRect l="15368" t="3747" r="13940" b="7654"/>
          <a:stretch/>
        </p:blipFill>
        <p:spPr>
          <a:xfrm>
            <a:off x="2214890" y="1628539"/>
            <a:ext cx="567900" cy="43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220729" y="241564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700359" y="2430644"/>
            <a:ext cx="845700" cy="51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990026" y="2423102"/>
            <a:ext cx="714300" cy="53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885" descr="C1_Core_NG_RGB_R-01.png">
            <a:extLst>
              <a:ext uri="{FF2B5EF4-FFF2-40B4-BE49-F238E27FC236}">
                <a16:creationId xmlns:a16="http://schemas.microsoft.com/office/drawing/2014/main" id="{FDE0FD85-FDE1-43DE-A6B7-4289540ECC93}"/>
              </a:ext>
            </a:extLst>
          </p:cNvPr>
          <p:cNvPicPr preferRelativeResize="0"/>
          <p:nvPr/>
        </p:nvPicPr>
        <p:blipFill rotWithShape="1">
          <a:blip r:embed="rId33">
            <a:alphaModFix/>
          </a:blip>
          <a:srcRect l="23393" t="38182" r="22741" b="35997"/>
          <a:stretch/>
        </p:blipFill>
        <p:spPr>
          <a:xfrm>
            <a:off x="690025" y="3381897"/>
            <a:ext cx="622800" cy="2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886">
            <a:extLst>
              <a:ext uri="{FF2B5EF4-FFF2-40B4-BE49-F238E27FC236}">
                <a16:creationId xmlns:a16="http://schemas.microsoft.com/office/drawing/2014/main" id="{9CAD1E30-FA71-4E94-A3DF-3AB45B2E3E76}"/>
              </a:ext>
            </a:extLst>
          </p:cNvPr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687626" y="4297522"/>
            <a:ext cx="462000" cy="2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887">
            <a:extLst>
              <a:ext uri="{FF2B5EF4-FFF2-40B4-BE49-F238E27FC236}">
                <a16:creationId xmlns:a16="http://schemas.microsoft.com/office/drawing/2014/main" id="{D383F3C0-FA23-4BF3-A322-10428416BBC2}"/>
              </a:ext>
            </a:extLst>
          </p:cNvPr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2028951" y="3374697"/>
            <a:ext cx="399600" cy="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888">
            <a:extLst>
              <a:ext uri="{FF2B5EF4-FFF2-40B4-BE49-F238E27FC236}">
                <a16:creationId xmlns:a16="http://schemas.microsoft.com/office/drawing/2014/main" id="{85E09E23-A498-4098-8D5B-A5DA61F0111F}"/>
              </a:ext>
            </a:extLst>
          </p:cNvPr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58406" y="3616531"/>
            <a:ext cx="4620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889">
            <a:extLst>
              <a:ext uri="{FF2B5EF4-FFF2-40B4-BE49-F238E27FC236}">
                <a16:creationId xmlns:a16="http://schemas.microsoft.com/office/drawing/2014/main" id="{07EEC9C6-A381-4762-AC6A-409631E97462}"/>
              </a:ext>
            </a:extLst>
          </p:cNvPr>
          <p:cNvPicPr preferRelativeResize="0"/>
          <p:nvPr/>
        </p:nvPicPr>
        <p:blipFill rotWithShape="1">
          <a:blip r:embed="rId37">
            <a:alphaModFix/>
          </a:blip>
          <a:srcRect l="-4950" t="28476" r="4949" b="29547"/>
          <a:stretch/>
        </p:blipFill>
        <p:spPr>
          <a:xfrm>
            <a:off x="845301" y="4046237"/>
            <a:ext cx="653100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890">
            <a:extLst>
              <a:ext uri="{FF2B5EF4-FFF2-40B4-BE49-F238E27FC236}">
                <a16:creationId xmlns:a16="http://schemas.microsoft.com/office/drawing/2014/main" id="{AED12928-8094-48CD-8C92-F35122E867F7}"/>
              </a:ext>
            </a:extLst>
          </p:cNvPr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4799974" y="3409866"/>
            <a:ext cx="245400" cy="1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891">
            <a:extLst>
              <a:ext uri="{FF2B5EF4-FFF2-40B4-BE49-F238E27FC236}">
                <a16:creationId xmlns:a16="http://schemas.microsoft.com/office/drawing/2014/main" id="{F863B1DC-D0AE-415E-A2DC-5F6B519175A6}"/>
              </a:ext>
            </a:extLst>
          </p:cNvPr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242954" y="4468718"/>
            <a:ext cx="245400" cy="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892">
            <a:extLst>
              <a:ext uri="{FF2B5EF4-FFF2-40B4-BE49-F238E27FC236}">
                <a16:creationId xmlns:a16="http://schemas.microsoft.com/office/drawing/2014/main" id="{E565418A-CE99-4D74-86CA-28156D74CF36}"/>
              </a:ext>
            </a:extLst>
          </p:cNvPr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7236844" y="3365306"/>
            <a:ext cx="373250" cy="22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893">
            <a:extLst>
              <a:ext uri="{FF2B5EF4-FFF2-40B4-BE49-F238E27FC236}">
                <a16:creationId xmlns:a16="http://schemas.microsoft.com/office/drawing/2014/main" id="{846D66A7-F583-46CA-878C-FFECD25D9D95}"/>
              </a:ext>
            </a:extLst>
          </p:cNvPr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8693076" y="4242669"/>
            <a:ext cx="399600" cy="37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894">
            <a:extLst>
              <a:ext uri="{FF2B5EF4-FFF2-40B4-BE49-F238E27FC236}">
                <a16:creationId xmlns:a16="http://schemas.microsoft.com/office/drawing/2014/main" id="{8603F432-7A22-4C01-82E2-8F25208F86F3}"/>
              </a:ext>
            </a:extLst>
          </p:cNvPr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7902264" y="3451900"/>
            <a:ext cx="461924" cy="26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895">
            <a:extLst>
              <a:ext uri="{FF2B5EF4-FFF2-40B4-BE49-F238E27FC236}">
                <a16:creationId xmlns:a16="http://schemas.microsoft.com/office/drawing/2014/main" id="{651DD44A-DE90-40C6-9E93-804B46E7C982}"/>
              </a:ext>
            </a:extLst>
          </p:cNvPr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845112" y="4322593"/>
            <a:ext cx="373250" cy="3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896">
            <a:extLst>
              <a:ext uri="{FF2B5EF4-FFF2-40B4-BE49-F238E27FC236}">
                <a16:creationId xmlns:a16="http://schemas.microsoft.com/office/drawing/2014/main" id="{7AFB84DA-B223-41A2-816E-A7F9D17879FE}"/>
              </a:ext>
            </a:extLst>
          </p:cNvPr>
          <p:cNvPicPr preferRelativeResize="0"/>
          <p:nvPr/>
        </p:nvPicPr>
        <p:blipFill rotWithShape="1">
          <a:blip r:embed="rId43">
            <a:alphaModFix/>
          </a:blip>
          <a:srcRect t="21771" b="23880"/>
          <a:stretch/>
        </p:blipFill>
        <p:spPr>
          <a:xfrm>
            <a:off x="14225" y="3405797"/>
            <a:ext cx="548700" cy="1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897">
            <a:extLst>
              <a:ext uri="{FF2B5EF4-FFF2-40B4-BE49-F238E27FC236}">
                <a16:creationId xmlns:a16="http://schemas.microsoft.com/office/drawing/2014/main" id="{22FFBF4A-AD3D-4C86-8EA5-9AED7BDBC5F2}"/>
              </a:ext>
            </a:extLst>
          </p:cNvPr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77688" y="3666923"/>
            <a:ext cx="548700" cy="18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898">
            <a:extLst>
              <a:ext uri="{FF2B5EF4-FFF2-40B4-BE49-F238E27FC236}">
                <a16:creationId xmlns:a16="http://schemas.microsoft.com/office/drawing/2014/main" id="{3E30653A-86D5-4407-8318-903BA28A8B8A}"/>
              </a:ext>
            </a:extLst>
          </p:cNvPr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5676371" y="3341044"/>
            <a:ext cx="312315" cy="27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899">
            <a:extLst>
              <a:ext uri="{FF2B5EF4-FFF2-40B4-BE49-F238E27FC236}">
                <a16:creationId xmlns:a16="http://schemas.microsoft.com/office/drawing/2014/main" id="{22DB99A1-075C-4F82-8F44-2FF79B7856A8}"/>
              </a:ext>
            </a:extLst>
          </p:cNvPr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556828" y="4345669"/>
            <a:ext cx="533312" cy="3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900" descr="ZenDesk.png">
            <a:extLst>
              <a:ext uri="{FF2B5EF4-FFF2-40B4-BE49-F238E27FC236}">
                <a16:creationId xmlns:a16="http://schemas.microsoft.com/office/drawing/2014/main" id="{33A78769-B6AA-4DA0-B44A-8A1814AB694C}"/>
              </a:ext>
            </a:extLst>
          </p:cNvPr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7190914" y="4411840"/>
            <a:ext cx="245400" cy="19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901">
            <a:extLst>
              <a:ext uri="{FF2B5EF4-FFF2-40B4-BE49-F238E27FC236}">
                <a16:creationId xmlns:a16="http://schemas.microsoft.com/office/drawing/2014/main" id="{578527A9-C590-4C16-AD6A-7E16CA5B0E97}"/>
              </a:ext>
            </a:extLst>
          </p:cNvPr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4166830" y="3670636"/>
            <a:ext cx="312326" cy="19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902" descr="pinterest.png">
            <a:extLst>
              <a:ext uri="{FF2B5EF4-FFF2-40B4-BE49-F238E27FC236}">
                <a16:creationId xmlns:a16="http://schemas.microsoft.com/office/drawing/2014/main" id="{F77A98AF-8437-4B7A-A074-6399576B6C39}"/>
              </a:ext>
            </a:extLst>
          </p:cNvPr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733302" y="4006699"/>
            <a:ext cx="617700" cy="2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903">
            <a:extLst>
              <a:ext uri="{FF2B5EF4-FFF2-40B4-BE49-F238E27FC236}">
                <a16:creationId xmlns:a16="http://schemas.microsoft.com/office/drawing/2014/main" id="{6D77926A-CF4F-4CD9-89BF-10C7BCB0F81E}"/>
              </a:ext>
            </a:extLst>
          </p:cNvPr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6646034" y="3341766"/>
            <a:ext cx="461937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904">
            <a:extLst>
              <a:ext uri="{FF2B5EF4-FFF2-40B4-BE49-F238E27FC236}">
                <a16:creationId xmlns:a16="http://schemas.microsoft.com/office/drawing/2014/main" id="{9907E9CC-61E9-4525-8C4F-2FEB348E09DC}"/>
              </a:ext>
            </a:extLst>
          </p:cNvPr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217291" y="3670017"/>
            <a:ext cx="399600" cy="19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905">
            <a:extLst>
              <a:ext uri="{FF2B5EF4-FFF2-40B4-BE49-F238E27FC236}">
                <a16:creationId xmlns:a16="http://schemas.microsoft.com/office/drawing/2014/main" id="{A1D96669-D5AC-42F2-ADC9-87911855FB03}"/>
              </a:ext>
            </a:extLst>
          </p:cNvPr>
          <p:cNvPicPr preferRelativeResize="0"/>
          <p:nvPr/>
        </p:nvPicPr>
        <p:blipFill rotWithShape="1">
          <a:blip r:embed="rId52">
            <a:alphaModFix/>
          </a:blip>
          <a:srcRect l="8347" r="12375"/>
          <a:stretch/>
        </p:blipFill>
        <p:spPr>
          <a:xfrm>
            <a:off x="6196335" y="4312243"/>
            <a:ext cx="312325" cy="3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906">
            <a:extLst>
              <a:ext uri="{FF2B5EF4-FFF2-40B4-BE49-F238E27FC236}">
                <a16:creationId xmlns:a16="http://schemas.microsoft.com/office/drawing/2014/main" id="{23F4BA88-C363-4528-85F6-02632CF387C1}"/>
              </a:ext>
            </a:extLst>
          </p:cNvPr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6727087" y="4356554"/>
            <a:ext cx="245400" cy="30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907">
            <a:extLst>
              <a:ext uri="{FF2B5EF4-FFF2-40B4-BE49-F238E27FC236}">
                <a16:creationId xmlns:a16="http://schemas.microsoft.com/office/drawing/2014/main" id="{45C5A29B-3AE6-45A5-94F3-7B85C75A8A8B}"/>
              </a:ext>
            </a:extLst>
          </p:cNvPr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5294665" y="3667037"/>
            <a:ext cx="205750" cy="2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908">
            <a:extLst>
              <a:ext uri="{FF2B5EF4-FFF2-40B4-BE49-F238E27FC236}">
                <a16:creationId xmlns:a16="http://schemas.microsoft.com/office/drawing/2014/main" id="{B2E85636-DD14-4035-9B52-993FCB64834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2168" b="11542"/>
          <a:stretch/>
        </p:blipFill>
        <p:spPr>
          <a:xfrm>
            <a:off x="2585900" y="3954037"/>
            <a:ext cx="461925" cy="3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909">
            <a:extLst>
              <a:ext uri="{FF2B5EF4-FFF2-40B4-BE49-F238E27FC236}">
                <a16:creationId xmlns:a16="http://schemas.microsoft.com/office/drawing/2014/main" id="{19370FD9-6E1C-41D9-B1EA-C798F326A9A9}"/>
              </a:ext>
            </a:extLst>
          </p:cNvPr>
          <p:cNvPicPr preferRelativeResize="0"/>
          <p:nvPr/>
        </p:nvPicPr>
        <p:blipFill rotWithShape="1">
          <a:blip r:embed="rId55">
            <a:alphaModFix/>
          </a:blip>
          <a:srcRect l="11562" t="18391" r="13982" b="20951"/>
          <a:stretch/>
        </p:blipFill>
        <p:spPr>
          <a:xfrm>
            <a:off x="6117560" y="3395529"/>
            <a:ext cx="399600" cy="16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910">
            <a:extLst>
              <a:ext uri="{FF2B5EF4-FFF2-40B4-BE49-F238E27FC236}">
                <a16:creationId xmlns:a16="http://schemas.microsoft.com/office/drawing/2014/main" id="{F8300B12-180D-4765-930E-8BDA900F0B08}"/>
              </a:ext>
            </a:extLst>
          </p:cNvPr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1988441" y="3627706"/>
            <a:ext cx="533325" cy="2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911">
            <a:extLst>
              <a:ext uri="{FF2B5EF4-FFF2-40B4-BE49-F238E27FC236}">
                <a16:creationId xmlns:a16="http://schemas.microsoft.com/office/drawing/2014/main" id="{1BEAE7AF-5236-46DC-91B4-6367D839A9D7}"/>
              </a:ext>
            </a:extLst>
          </p:cNvPr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1439925" y="3355784"/>
            <a:ext cx="461925" cy="28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912">
            <a:extLst>
              <a:ext uri="{FF2B5EF4-FFF2-40B4-BE49-F238E27FC236}">
                <a16:creationId xmlns:a16="http://schemas.microsoft.com/office/drawing/2014/main" id="{8A156F91-7C19-4588-BE23-9A56CB306EB5}"/>
              </a:ext>
            </a:extLst>
          </p:cNvPr>
          <p:cNvPicPr preferRelativeResize="0"/>
          <p:nvPr/>
        </p:nvPicPr>
        <p:blipFill rotWithShape="1">
          <a:blip r:embed="rId58">
            <a:alphaModFix/>
          </a:blip>
          <a:srcRect t="34485" b="28824"/>
          <a:stretch/>
        </p:blipFill>
        <p:spPr>
          <a:xfrm>
            <a:off x="1352423" y="3665675"/>
            <a:ext cx="504000" cy="18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913">
            <a:extLst>
              <a:ext uri="{FF2B5EF4-FFF2-40B4-BE49-F238E27FC236}">
                <a16:creationId xmlns:a16="http://schemas.microsoft.com/office/drawing/2014/main" id="{5C359FA7-DD9F-4393-95A3-82C32B19D7CC}"/>
              </a:ext>
            </a:extLst>
          </p:cNvPr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5174247" y="3365458"/>
            <a:ext cx="373250" cy="22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914">
            <a:extLst>
              <a:ext uri="{FF2B5EF4-FFF2-40B4-BE49-F238E27FC236}">
                <a16:creationId xmlns:a16="http://schemas.microsoft.com/office/drawing/2014/main" id="{7D1316EF-CC71-4113-B78C-E7C3DF612ACA}"/>
              </a:ext>
            </a:extLst>
          </p:cNvPr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3282728" y="4039903"/>
            <a:ext cx="602225" cy="18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915">
            <a:extLst>
              <a:ext uri="{FF2B5EF4-FFF2-40B4-BE49-F238E27FC236}">
                <a16:creationId xmlns:a16="http://schemas.microsoft.com/office/drawing/2014/main" id="{63F59EB5-C148-437E-B761-E651A3693E0B}"/>
              </a:ext>
            </a:extLst>
          </p:cNvPr>
          <p:cNvPicPr preferRelativeResize="0"/>
          <p:nvPr/>
        </p:nvPicPr>
        <p:blipFill rotWithShape="1">
          <a:blip r:embed="rId61">
            <a:alphaModFix/>
          </a:blip>
          <a:srcRect l="7391" t="17084" r="10661" b="20968"/>
          <a:stretch/>
        </p:blipFill>
        <p:spPr>
          <a:xfrm>
            <a:off x="817267" y="4413294"/>
            <a:ext cx="548700" cy="19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916">
            <a:extLst>
              <a:ext uri="{FF2B5EF4-FFF2-40B4-BE49-F238E27FC236}">
                <a16:creationId xmlns:a16="http://schemas.microsoft.com/office/drawing/2014/main" id="{DE2DF896-B224-43F3-BA9E-182964550DCC}"/>
              </a:ext>
            </a:extLst>
          </p:cNvPr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4706781" y="4461952"/>
            <a:ext cx="504000" cy="9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917">
            <a:extLst>
              <a:ext uri="{FF2B5EF4-FFF2-40B4-BE49-F238E27FC236}">
                <a16:creationId xmlns:a16="http://schemas.microsoft.com/office/drawing/2014/main" id="{3350A8E2-B4AD-4895-9A8C-F4F2426B26A3}"/>
              </a:ext>
            </a:extLst>
          </p:cNvPr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6387399" y="3711129"/>
            <a:ext cx="653100" cy="11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918">
            <a:extLst>
              <a:ext uri="{FF2B5EF4-FFF2-40B4-BE49-F238E27FC236}">
                <a16:creationId xmlns:a16="http://schemas.microsoft.com/office/drawing/2014/main" id="{454CDD60-D087-4B58-A1F9-B09A894E8504}"/>
              </a:ext>
            </a:extLst>
          </p:cNvPr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3185401" y="3705028"/>
            <a:ext cx="718200" cy="10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919">
            <a:extLst>
              <a:ext uri="{FF2B5EF4-FFF2-40B4-BE49-F238E27FC236}">
                <a16:creationId xmlns:a16="http://schemas.microsoft.com/office/drawing/2014/main" id="{514BCA2A-C883-48E0-B73B-B4FC968A5DB9}"/>
              </a:ext>
            </a:extLst>
          </p:cNvPr>
          <p:cNvPicPr preferRelativeResize="0"/>
          <p:nvPr/>
        </p:nvPicPr>
        <p:blipFill rotWithShape="1">
          <a:blip r:embed="rId65">
            <a:alphaModFix/>
          </a:blip>
          <a:srcRect t="21204" b="18071"/>
          <a:stretch/>
        </p:blipFill>
        <p:spPr>
          <a:xfrm>
            <a:off x="7946601" y="3892937"/>
            <a:ext cx="373250" cy="22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920">
            <a:extLst>
              <a:ext uri="{FF2B5EF4-FFF2-40B4-BE49-F238E27FC236}">
                <a16:creationId xmlns:a16="http://schemas.microsoft.com/office/drawing/2014/main" id="{05CBD5EF-669B-43AE-B3FB-D9A851F8DF0B}"/>
              </a:ext>
            </a:extLst>
          </p:cNvPr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4655948" y="3698309"/>
            <a:ext cx="461925" cy="14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921">
            <a:extLst>
              <a:ext uri="{FF2B5EF4-FFF2-40B4-BE49-F238E27FC236}">
                <a16:creationId xmlns:a16="http://schemas.microsoft.com/office/drawing/2014/main" id="{16F69C28-24EF-402C-8097-AE1826584FED}"/>
              </a:ext>
            </a:extLst>
          </p:cNvPr>
          <p:cNvPicPr preferRelativeResize="0"/>
          <p:nvPr/>
        </p:nvPicPr>
        <p:blipFill rotWithShape="1">
          <a:blip r:embed="rId65">
            <a:alphaModFix/>
          </a:blip>
          <a:srcRect t="21204" b="18071"/>
          <a:stretch/>
        </p:blipFill>
        <p:spPr>
          <a:xfrm>
            <a:off x="210800" y="4008910"/>
            <a:ext cx="399600" cy="24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922">
            <a:extLst>
              <a:ext uri="{FF2B5EF4-FFF2-40B4-BE49-F238E27FC236}">
                <a16:creationId xmlns:a16="http://schemas.microsoft.com/office/drawing/2014/main" id="{A9C76099-1BAD-45CD-8FF1-056AA1182686}"/>
              </a:ext>
            </a:extLst>
          </p:cNvPr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3409223" y="4431463"/>
            <a:ext cx="602224" cy="15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923">
            <a:extLst>
              <a:ext uri="{FF2B5EF4-FFF2-40B4-BE49-F238E27FC236}">
                <a16:creationId xmlns:a16="http://schemas.microsoft.com/office/drawing/2014/main" id="{99CAD68C-D0BA-4DA3-8354-D1AE76166AC1}"/>
              </a:ext>
            </a:extLst>
          </p:cNvPr>
          <p:cNvPicPr preferRelativeResize="0"/>
          <p:nvPr/>
        </p:nvPicPr>
        <p:blipFill rotWithShape="1">
          <a:blip r:embed="rId68">
            <a:alphaModFix/>
          </a:blip>
          <a:srcRect l="719" t="24838" r="-720" b="24345"/>
          <a:stretch/>
        </p:blipFill>
        <p:spPr>
          <a:xfrm>
            <a:off x="2555651" y="3403527"/>
            <a:ext cx="602225" cy="18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924">
            <a:extLst>
              <a:ext uri="{FF2B5EF4-FFF2-40B4-BE49-F238E27FC236}">
                <a16:creationId xmlns:a16="http://schemas.microsoft.com/office/drawing/2014/main" id="{7BEB51F2-0564-440B-8481-4549DECA045A}"/>
              </a:ext>
            </a:extLst>
          </p:cNvPr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5677207" y="3717639"/>
            <a:ext cx="533400" cy="10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925">
            <a:extLst>
              <a:ext uri="{FF2B5EF4-FFF2-40B4-BE49-F238E27FC236}">
                <a16:creationId xmlns:a16="http://schemas.microsoft.com/office/drawing/2014/main" id="{B3A3170A-0ACF-4143-8DCE-CF742B701493}"/>
              </a:ext>
            </a:extLst>
          </p:cNvPr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8529713" y="3915022"/>
            <a:ext cx="399600" cy="18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926">
            <a:extLst>
              <a:ext uri="{FF2B5EF4-FFF2-40B4-BE49-F238E27FC236}">
                <a16:creationId xmlns:a16="http://schemas.microsoft.com/office/drawing/2014/main" id="{7A99C50D-6DD0-4564-B321-730A27B3EC5D}"/>
              </a:ext>
            </a:extLst>
          </p:cNvPr>
          <p:cNvPicPr preferRelativeResize="0"/>
          <p:nvPr/>
        </p:nvPicPr>
        <p:blipFill rotWithShape="1">
          <a:blip r:embed="rId71">
            <a:alphaModFix/>
          </a:blip>
          <a:srcRect l="24224" t="27039" r="21067" b="26140"/>
          <a:stretch/>
        </p:blipFill>
        <p:spPr>
          <a:xfrm>
            <a:off x="77706" y="4314423"/>
            <a:ext cx="548700" cy="38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927">
            <a:extLst>
              <a:ext uri="{FF2B5EF4-FFF2-40B4-BE49-F238E27FC236}">
                <a16:creationId xmlns:a16="http://schemas.microsoft.com/office/drawing/2014/main" id="{9D9BDD27-746D-4CA5-8A6D-525FE927DECE}"/>
              </a:ext>
            </a:extLst>
          </p:cNvPr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8498550" y="3384650"/>
            <a:ext cx="461925" cy="3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928">
            <a:extLst>
              <a:ext uri="{FF2B5EF4-FFF2-40B4-BE49-F238E27FC236}">
                <a16:creationId xmlns:a16="http://schemas.microsoft.com/office/drawing/2014/main" id="{4F1AF795-AE65-414A-8D02-F68D1F242D92}"/>
              </a:ext>
            </a:extLst>
          </p:cNvPr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5429208" y="4406337"/>
            <a:ext cx="548700" cy="20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929">
            <a:extLst>
              <a:ext uri="{FF2B5EF4-FFF2-40B4-BE49-F238E27FC236}">
                <a16:creationId xmlns:a16="http://schemas.microsoft.com/office/drawing/2014/main" id="{585B0F7A-C503-4127-A2D8-53614E15C24C}"/>
              </a:ext>
            </a:extLst>
          </p:cNvPr>
          <p:cNvPicPr preferRelativeResize="0"/>
          <p:nvPr/>
        </p:nvPicPr>
        <p:blipFill rotWithShape="1">
          <a:blip r:embed="rId74">
            <a:alphaModFix/>
          </a:blip>
          <a:srcRect l="7609" r="9773"/>
          <a:stretch/>
        </p:blipFill>
        <p:spPr>
          <a:xfrm>
            <a:off x="8234725" y="4291764"/>
            <a:ext cx="373250" cy="2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930">
            <a:extLst>
              <a:ext uri="{FF2B5EF4-FFF2-40B4-BE49-F238E27FC236}">
                <a16:creationId xmlns:a16="http://schemas.microsoft.com/office/drawing/2014/main" id="{C732CBEC-0733-4D63-B85D-7EA2A78ECD7F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 l="15368" t="3747" r="13940" b="7654"/>
          <a:stretch/>
        </p:blipFill>
        <p:spPr>
          <a:xfrm>
            <a:off x="2653783" y="3604743"/>
            <a:ext cx="399600" cy="30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931" descr="logo_ticketmaster-300x184.png">
            <a:extLst>
              <a:ext uri="{FF2B5EF4-FFF2-40B4-BE49-F238E27FC236}">
                <a16:creationId xmlns:a16="http://schemas.microsoft.com/office/drawing/2014/main" id="{3BCF5EC0-09C6-4495-ACA2-36E4A2DE55CC}"/>
              </a:ext>
            </a:extLst>
          </p:cNvPr>
          <p:cNvPicPr preferRelativeResize="0"/>
          <p:nvPr/>
        </p:nvPicPr>
        <p:blipFill rotWithShape="1">
          <a:blip r:embed="rId75">
            <a:alphaModFix/>
          </a:blip>
          <a:srcRect t="32739" b="33416"/>
          <a:stretch/>
        </p:blipFill>
        <p:spPr>
          <a:xfrm>
            <a:off x="7072527" y="4074887"/>
            <a:ext cx="533400" cy="1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932">
            <a:extLst>
              <a:ext uri="{FF2B5EF4-FFF2-40B4-BE49-F238E27FC236}">
                <a16:creationId xmlns:a16="http://schemas.microsoft.com/office/drawing/2014/main" id="{201D8528-ED77-419D-9144-5BDA179CCCD9}"/>
              </a:ext>
            </a:extLst>
          </p:cNvPr>
          <p:cNvPicPr preferRelativeResize="0"/>
          <p:nvPr/>
        </p:nvPicPr>
        <p:blipFill rotWithShape="1">
          <a:blip r:embed="rId76">
            <a:alphaModFix/>
          </a:blip>
          <a:srcRect t="24720" b="22783"/>
          <a:stretch/>
        </p:blipFill>
        <p:spPr>
          <a:xfrm>
            <a:off x="4223508" y="4050624"/>
            <a:ext cx="461925" cy="1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933">
            <a:extLst>
              <a:ext uri="{FF2B5EF4-FFF2-40B4-BE49-F238E27FC236}">
                <a16:creationId xmlns:a16="http://schemas.microsoft.com/office/drawing/2014/main" id="{6A25A031-5CBC-489F-A5C8-40D691E50C1C}"/>
              </a:ext>
            </a:extLst>
          </p:cNvPr>
          <p:cNvPicPr preferRelativeResize="0"/>
          <p:nvPr/>
        </p:nvPicPr>
        <p:blipFill>
          <a:blip r:embed="rId77">
            <a:alphaModFix/>
          </a:blip>
          <a:stretch>
            <a:fillRect/>
          </a:stretch>
        </p:blipFill>
        <p:spPr>
          <a:xfrm>
            <a:off x="5137831" y="4004052"/>
            <a:ext cx="312325" cy="25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934">
            <a:extLst>
              <a:ext uri="{FF2B5EF4-FFF2-40B4-BE49-F238E27FC236}">
                <a16:creationId xmlns:a16="http://schemas.microsoft.com/office/drawing/2014/main" id="{A0017BD6-0267-4995-816A-310700F86332}"/>
              </a:ext>
            </a:extLst>
          </p:cNvPr>
          <p:cNvPicPr preferRelativeResize="0"/>
          <p:nvPr/>
        </p:nvPicPr>
        <p:blipFill>
          <a:blip r:embed="rId78">
            <a:alphaModFix/>
          </a:blip>
          <a:stretch>
            <a:fillRect/>
          </a:stretch>
        </p:blipFill>
        <p:spPr>
          <a:xfrm>
            <a:off x="4755470" y="3969849"/>
            <a:ext cx="312325" cy="32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935">
            <a:extLst>
              <a:ext uri="{FF2B5EF4-FFF2-40B4-BE49-F238E27FC236}">
                <a16:creationId xmlns:a16="http://schemas.microsoft.com/office/drawing/2014/main" id="{2A5A1560-761C-44C8-BD42-AC022C6801B2}"/>
              </a:ext>
            </a:extLst>
          </p:cNvPr>
          <p:cNvPicPr preferRelativeResize="0"/>
          <p:nvPr/>
        </p:nvPicPr>
        <p:blipFill>
          <a:blip r:embed="rId79">
            <a:alphaModFix/>
          </a:blip>
          <a:stretch>
            <a:fillRect/>
          </a:stretch>
        </p:blipFill>
        <p:spPr>
          <a:xfrm>
            <a:off x="5902554" y="4068245"/>
            <a:ext cx="462000" cy="12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936">
            <a:extLst>
              <a:ext uri="{FF2B5EF4-FFF2-40B4-BE49-F238E27FC236}">
                <a16:creationId xmlns:a16="http://schemas.microsoft.com/office/drawing/2014/main" id="{1505110A-EE12-48E6-9C97-C141D89E17C3}"/>
              </a:ext>
            </a:extLst>
          </p:cNvPr>
          <p:cNvPicPr preferRelativeResize="0"/>
          <p:nvPr/>
        </p:nvPicPr>
        <p:blipFill>
          <a:blip r:embed="rId80">
            <a:alphaModFix/>
          </a:blip>
          <a:stretch>
            <a:fillRect/>
          </a:stretch>
        </p:blipFill>
        <p:spPr>
          <a:xfrm>
            <a:off x="5520193" y="4083188"/>
            <a:ext cx="312325" cy="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937">
            <a:extLst>
              <a:ext uri="{FF2B5EF4-FFF2-40B4-BE49-F238E27FC236}">
                <a16:creationId xmlns:a16="http://schemas.microsoft.com/office/drawing/2014/main" id="{7CA44BE3-2A62-4E87-A381-A555D12D9C23}"/>
              </a:ext>
            </a:extLst>
          </p:cNvPr>
          <p:cNvPicPr preferRelativeResize="0"/>
          <p:nvPr/>
        </p:nvPicPr>
        <p:blipFill>
          <a:blip r:embed="rId81">
            <a:alphaModFix/>
          </a:blip>
          <a:stretch>
            <a:fillRect/>
          </a:stretch>
        </p:blipFill>
        <p:spPr>
          <a:xfrm>
            <a:off x="6434591" y="4064290"/>
            <a:ext cx="567900" cy="13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941">
            <a:extLst>
              <a:ext uri="{FF2B5EF4-FFF2-40B4-BE49-F238E27FC236}">
                <a16:creationId xmlns:a16="http://schemas.microsoft.com/office/drawing/2014/main" id="{68ADC2E5-DFC3-4C13-BB40-F4BF39FD5009}"/>
              </a:ext>
            </a:extLst>
          </p:cNvPr>
          <p:cNvPicPr preferRelativeResize="0"/>
          <p:nvPr/>
        </p:nvPicPr>
        <p:blipFill rotWithShape="1">
          <a:blip r:embed="rId74">
            <a:alphaModFix/>
          </a:blip>
          <a:srcRect l="7609" r="9773"/>
          <a:stretch/>
        </p:blipFill>
        <p:spPr>
          <a:xfrm>
            <a:off x="2281001" y="4370860"/>
            <a:ext cx="373250" cy="2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942">
            <a:extLst>
              <a:ext uri="{FF2B5EF4-FFF2-40B4-BE49-F238E27FC236}">
                <a16:creationId xmlns:a16="http://schemas.microsoft.com/office/drawing/2014/main" id="{290D4FDC-BE83-4AFB-9CDE-5C6E34540567}"/>
              </a:ext>
            </a:extLst>
          </p:cNvPr>
          <p:cNvPicPr preferRelativeResize="0"/>
          <p:nvPr/>
        </p:nvPicPr>
        <p:blipFill>
          <a:blip r:embed="rId82">
            <a:alphaModFix/>
          </a:blip>
          <a:stretch>
            <a:fillRect/>
          </a:stretch>
        </p:blipFill>
        <p:spPr>
          <a:xfrm>
            <a:off x="3284976" y="3399604"/>
            <a:ext cx="635999" cy="1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943">
            <a:extLst>
              <a:ext uri="{FF2B5EF4-FFF2-40B4-BE49-F238E27FC236}">
                <a16:creationId xmlns:a16="http://schemas.microsoft.com/office/drawing/2014/main" id="{554F5146-DAF7-45C6-8D2B-05A99987BBB2}"/>
              </a:ext>
            </a:extLst>
          </p:cNvPr>
          <p:cNvPicPr preferRelativeResize="0"/>
          <p:nvPr/>
        </p:nvPicPr>
        <p:blipFill>
          <a:blip r:embed="rId83">
            <a:alphaModFix/>
          </a:blip>
          <a:stretch>
            <a:fillRect/>
          </a:stretch>
        </p:blipFill>
        <p:spPr>
          <a:xfrm>
            <a:off x="4209100" y="3336966"/>
            <a:ext cx="462000" cy="2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240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以上のメンバーに成長中（シルバー１）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252A60"/>
                </a:solidFill>
              </a:rPr>
              <a:t>240+</a:t>
            </a:r>
            <a:r>
              <a:rPr lang="en-US" sz="1400" i="0" u="none" strike="noStrike" cap="none" dirty="0">
                <a:solidFill>
                  <a:srgbClr val="252A60"/>
                </a:solidFill>
              </a:rPr>
              <a:t> Members</a:t>
            </a:r>
            <a:r>
              <a:rPr lang="en-US" sz="1400" dirty="0">
                <a:solidFill>
                  <a:srgbClr val="252A60"/>
                </a:solidFill>
              </a:rPr>
              <a:t> </a:t>
            </a:r>
            <a:r>
              <a:rPr lang="en-US" sz="1400" i="0" u="none" strike="noStrike" cap="none" dirty="0">
                <a:solidFill>
                  <a:srgbClr val="252A60"/>
                </a:solidFill>
              </a:rPr>
              <a:t>and Growing (</a:t>
            </a:r>
            <a:r>
              <a:rPr lang="en-US" sz="1400" dirty="0">
                <a:solidFill>
                  <a:srgbClr val="252A60"/>
                </a:solidFill>
              </a:rPr>
              <a:t>S</a:t>
            </a:r>
            <a:r>
              <a:rPr lang="en-US" sz="1400" i="0" u="none" strike="noStrike" cap="none" dirty="0">
                <a:solidFill>
                  <a:srgbClr val="252A60"/>
                </a:solidFill>
              </a:rPr>
              <a:t>ilver 1)</a:t>
            </a:r>
            <a:endParaRPr sz="1400" i="0" u="none" strike="noStrike" cap="none" dirty="0">
              <a:solidFill>
                <a:srgbClr val="252A60"/>
              </a:solidFill>
            </a:endParaRPr>
          </a:p>
        </p:txBody>
      </p:sp>
      <p:pic>
        <p:nvPicPr>
          <p:cNvPr id="81" name="Shape 950" descr="Codefresh logo.png">
            <a:extLst>
              <a:ext uri="{FF2B5EF4-FFF2-40B4-BE49-F238E27FC236}">
                <a16:creationId xmlns:a16="http://schemas.microsoft.com/office/drawing/2014/main" id="{7FE7107F-3B42-4D70-8AC9-4631B9DECD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101" r="17008"/>
          <a:stretch/>
        </p:blipFill>
        <p:spPr>
          <a:xfrm>
            <a:off x="7896183" y="2088560"/>
            <a:ext cx="501900" cy="37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951" descr="AMIHAN LOGO-01.png">
            <a:extLst>
              <a:ext uri="{FF2B5EF4-FFF2-40B4-BE49-F238E27FC236}">
                <a16:creationId xmlns:a16="http://schemas.microsoft.com/office/drawing/2014/main" id="{155DAC7F-95DD-453E-B9A3-119736E4F6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2278" y="859574"/>
            <a:ext cx="364500" cy="5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952" descr="GFLogo-Scaled.png">
            <a:extLst>
              <a:ext uri="{FF2B5EF4-FFF2-40B4-BE49-F238E27FC236}">
                <a16:creationId xmlns:a16="http://schemas.microsoft.com/office/drawing/2014/main" id="{CF986A22-5400-4ACD-8844-8ACBC4E98D0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3308" b="35448"/>
          <a:stretch/>
        </p:blipFill>
        <p:spPr>
          <a:xfrm>
            <a:off x="49735" y="3777541"/>
            <a:ext cx="919200" cy="2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953" descr="logo_ebay-300x184.png">
            <a:extLst>
              <a:ext uri="{FF2B5EF4-FFF2-40B4-BE49-F238E27FC236}">
                <a16:creationId xmlns:a16="http://schemas.microsoft.com/office/drawing/2014/main" id="{20C686B9-EC26-4C9D-A3DC-B23846FF950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6066" y="3253613"/>
            <a:ext cx="4467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954" descr="logo_goldmansachs-300x184.png">
            <a:extLst>
              <a:ext uri="{FF2B5EF4-FFF2-40B4-BE49-F238E27FC236}">
                <a16:creationId xmlns:a16="http://schemas.microsoft.com/office/drawing/2014/main" id="{9AC1C18D-8940-466C-B7E3-4AAF9D65F75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50519" y="3752941"/>
            <a:ext cx="548700" cy="3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955" descr="logo_heptio-300x184.png">
            <a:extLst>
              <a:ext uri="{FF2B5EF4-FFF2-40B4-BE49-F238E27FC236}">
                <a16:creationId xmlns:a16="http://schemas.microsoft.com/office/drawing/2014/main" id="{1F1030F0-E745-4E38-BE57-47769E11E77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6022" y="4295024"/>
            <a:ext cx="548700" cy="3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956">
            <a:extLst>
              <a:ext uri="{FF2B5EF4-FFF2-40B4-BE49-F238E27FC236}">
                <a16:creationId xmlns:a16="http://schemas.microsoft.com/office/drawing/2014/main" id="{30EC1335-D37C-4BD0-A078-4F57D0CCB17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9325" b="17395"/>
          <a:stretch/>
        </p:blipFill>
        <p:spPr>
          <a:xfrm>
            <a:off x="5535324" y="980024"/>
            <a:ext cx="704700" cy="2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957">
            <a:extLst>
              <a:ext uri="{FF2B5EF4-FFF2-40B4-BE49-F238E27FC236}">
                <a16:creationId xmlns:a16="http://schemas.microsoft.com/office/drawing/2014/main" id="{EDA529E7-AB76-4667-BAA6-3E4D3B80424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t="13265" b="13725"/>
          <a:stretch/>
        </p:blipFill>
        <p:spPr>
          <a:xfrm>
            <a:off x="7350616" y="950774"/>
            <a:ext cx="743700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958" descr="Aporeto-01.png">
            <a:extLst>
              <a:ext uri="{FF2B5EF4-FFF2-40B4-BE49-F238E27FC236}">
                <a16:creationId xmlns:a16="http://schemas.microsoft.com/office/drawing/2014/main" id="{DE22791A-8B13-4DE8-A620-765D37A4836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28570" y="1012274"/>
            <a:ext cx="733500" cy="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59">
            <a:extLst>
              <a:ext uri="{FF2B5EF4-FFF2-40B4-BE49-F238E27FC236}">
                <a16:creationId xmlns:a16="http://schemas.microsoft.com/office/drawing/2014/main" id="{D460454C-7FD7-48C0-8FB6-7F5AD546AFC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21146" b="22222"/>
          <a:stretch/>
        </p:blipFill>
        <p:spPr>
          <a:xfrm>
            <a:off x="7010328" y="2146934"/>
            <a:ext cx="743700" cy="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60">
            <a:extLst>
              <a:ext uri="{FF2B5EF4-FFF2-40B4-BE49-F238E27FC236}">
                <a16:creationId xmlns:a16="http://schemas.microsoft.com/office/drawing/2014/main" id="{002701DC-8C4E-40A9-B506-62D105066CD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506144" y="2676878"/>
            <a:ext cx="485700" cy="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61">
            <a:extLst>
              <a:ext uri="{FF2B5EF4-FFF2-40B4-BE49-F238E27FC236}">
                <a16:creationId xmlns:a16="http://schemas.microsoft.com/office/drawing/2014/main" id="{E3D0BA29-65E6-49C9-BA75-E35AA82E4C9F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27125" y="2628128"/>
            <a:ext cx="645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62" descr="logo-1.png">
            <a:extLst>
              <a:ext uri="{FF2B5EF4-FFF2-40B4-BE49-F238E27FC236}">
                <a16:creationId xmlns:a16="http://schemas.microsoft.com/office/drawing/2014/main" id="{A4875638-0920-4B34-B34F-87DE891F0308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35955" y="2076884"/>
            <a:ext cx="403200" cy="3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63">
            <a:extLst>
              <a:ext uri="{FF2B5EF4-FFF2-40B4-BE49-F238E27FC236}">
                <a16:creationId xmlns:a16="http://schemas.microsoft.com/office/drawing/2014/main" id="{C4D48499-5765-45D9-A683-AB3E0A845CD7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24272" b="24508"/>
          <a:stretch/>
        </p:blipFill>
        <p:spPr>
          <a:xfrm>
            <a:off x="1872993" y="999824"/>
            <a:ext cx="743700" cy="2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64">
            <a:extLst>
              <a:ext uri="{FF2B5EF4-FFF2-40B4-BE49-F238E27FC236}">
                <a16:creationId xmlns:a16="http://schemas.microsoft.com/office/drawing/2014/main" id="{2D20C2F0-2BD4-4D64-B5EE-494E881F56BA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l="7679" r="11138"/>
          <a:stretch/>
        </p:blipFill>
        <p:spPr>
          <a:xfrm>
            <a:off x="6872540" y="3201563"/>
            <a:ext cx="501900" cy="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5" descr="csm_Logo_Gronau_0c303da688.jpg">
            <a:extLst>
              <a:ext uri="{FF2B5EF4-FFF2-40B4-BE49-F238E27FC236}">
                <a16:creationId xmlns:a16="http://schemas.microsoft.com/office/drawing/2014/main" id="{6F539222-FFA6-4974-9CEA-119D29B1C33F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 t="10459" b="13523"/>
          <a:stretch/>
        </p:blipFill>
        <p:spPr>
          <a:xfrm>
            <a:off x="7193268" y="3723091"/>
            <a:ext cx="5409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66">
            <a:extLst>
              <a:ext uri="{FF2B5EF4-FFF2-40B4-BE49-F238E27FC236}">
                <a16:creationId xmlns:a16="http://schemas.microsoft.com/office/drawing/2014/main" id="{F9C63306-7F60-4B05-8366-C0D17BE343BF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6145" y="1518914"/>
            <a:ext cx="540779" cy="30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67">
            <a:extLst>
              <a:ext uri="{FF2B5EF4-FFF2-40B4-BE49-F238E27FC236}">
                <a16:creationId xmlns:a16="http://schemas.microsoft.com/office/drawing/2014/main" id="{D9DF3F63-523D-4AF3-BA89-7FD9F84CB7E3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 l="10375" r="14113"/>
          <a:stretch/>
        </p:blipFill>
        <p:spPr>
          <a:xfrm>
            <a:off x="1476361" y="3222216"/>
            <a:ext cx="414900" cy="33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68">
            <a:extLst>
              <a:ext uri="{FF2B5EF4-FFF2-40B4-BE49-F238E27FC236}">
                <a16:creationId xmlns:a16="http://schemas.microsoft.com/office/drawing/2014/main" id="{AB2E0EF6-B3F6-4E22-8C8C-0AA5C61AC350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 l="-4624" t="16802" b="16809"/>
          <a:stretch/>
        </p:blipFill>
        <p:spPr>
          <a:xfrm>
            <a:off x="1607971" y="3778351"/>
            <a:ext cx="733500" cy="28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969">
            <a:extLst>
              <a:ext uri="{FF2B5EF4-FFF2-40B4-BE49-F238E27FC236}">
                <a16:creationId xmlns:a16="http://schemas.microsoft.com/office/drawing/2014/main" id="{82FB68C0-3505-4DE2-B6C3-CC1EC5728D82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478764" y="3755264"/>
            <a:ext cx="540775" cy="33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970">
            <a:extLst>
              <a:ext uri="{FF2B5EF4-FFF2-40B4-BE49-F238E27FC236}">
                <a16:creationId xmlns:a16="http://schemas.microsoft.com/office/drawing/2014/main" id="{E89E6988-16D4-4AE5-A2E6-48EB58DFEFF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871461" y="3767172"/>
            <a:ext cx="501900" cy="30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971">
            <a:extLst>
              <a:ext uri="{FF2B5EF4-FFF2-40B4-BE49-F238E27FC236}">
                <a16:creationId xmlns:a16="http://schemas.microsoft.com/office/drawing/2014/main" id="{FE5C9B5B-61AB-45F8-861A-E5EDA470428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779826" y="3799149"/>
            <a:ext cx="733400" cy="24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972">
            <a:extLst>
              <a:ext uri="{FF2B5EF4-FFF2-40B4-BE49-F238E27FC236}">
                <a16:creationId xmlns:a16="http://schemas.microsoft.com/office/drawing/2014/main" id="{17B36FF4-3015-4889-B14F-BA52847F597B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156831" y="3704665"/>
            <a:ext cx="485702" cy="43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973">
            <a:extLst>
              <a:ext uri="{FF2B5EF4-FFF2-40B4-BE49-F238E27FC236}">
                <a16:creationId xmlns:a16="http://schemas.microsoft.com/office/drawing/2014/main" id="{4BBDCB5F-8EFC-43F0-9568-25A8892AADC5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510654" y="3701506"/>
            <a:ext cx="614825" cy="43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974" descr="CV-logo-stacked.png">
            <a:extLst>
              <a:ext uri="{FF2B5EF4-FFF2-40B4-BE49-F238E27FC236}">
                <a16:creationId xmlns:a16="http://schemas.microsoft.com/office/drawing/2014/main" id="{03060B4C-2461-4A74-B851-99A5F5D344A4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319473" y="2062465"/>
            <a:ext cx="548700" cy="42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975" descr="logo-name-vertical.png">
            <a:extLst>
              <a:ext uri="{FF2B5EF4-FFF2-40B4-BE49-F238E27FC236}">
                <a16:creationId xmlns:a16="http://schemas.microsoft.com/office/drawing/2014/main" id="{BBD2E9DC-1E5F-41DF-BD01-D13DFE5DDAA7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441275" y="3767164"/>
            <a:ext cx="614700" cy="30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976" descr="grafana_labs_logo.png">
            <a:extLst>
              <a:ext uri="{FF2B5EF4-FFF2-40B4-BE49-F238E27FC236}">
                <a16:creationId xmlns:a16="http://schemas.microsoft.com/office/drawing/2014/main" id="{20BF57D3-7B7D-4F36-B2CB-43E03302F4E9}"/>
              </a:ext>
            </a:extLst>
          </p:cNvPr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336512" y="3841291"/>
            <a:ext cx="967470" cy="1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977">
            <a:extLst>
              <a:ext uri="{FF2B5EF4-FFF2-40B4-BE49-F238E27FC236}">
                <a16:creationId xmlns:a16="http://schemas.microsoft.com/office/drawing/2014/main" id="{99319615-4A8E-41E0-B170-37E434FBE70D}"/>
              </a:ext>
            </a:extLst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8282862" y="1018018"/>
            <a:ext cx="819067" cy="19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978" descr="unnamed.png">
            <a:extLst>
              <a:ext uri="{FF2B5EF4-FFF2-40B4-BE49-F238E27FC236}">
                <a16:creationId xmlns:a16="http://schemas.microsoft.com/office/drawing/2014/main" id="{05DE76BC-96EE-4C51-BB0D-EE19EBA8CA26}"/>
              </a:ext>
            </a:extLst>
          </p:cNvPr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000021" y="4345896"/>
            <a:ext cx="540774" cy="23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979" descr="Pasted image at 2017_11_14 03_28 PM.png">
            <a:extLst>
              <a:ext uri="{FF2B5EF4-FFF2-40B4-BE49-F238E27FC236}">
                <a16:creationId xmlns:a16="http://schemas.microsoft.com/office/drawing/2014/main" id="{CC86A6BB-3A0F-42E8-8B68-C4A41892CA2A}"/>
              </a:ext>
            </a:extLst>
          </p:cNvPr>
          <p:cNvPicPr preferRelativeResize="0"/>
          <p:nvPr/>
        </p:nvPicPr>
        <p:blipFill rotWithShape="1">
          <a:blip r:embed="rId32">
            <a:alphaModFix/>
          </a:blip>
          <a:srcRect l="26841" r="24531"/>
          <a:stretch/>
        </p:blipFill>
        <p:spPr>
          <a:xfrm>
            <a:off x="4980546" y="2638753"/>
            <a:ext cx="364452" cy="3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980" descr="DaoCloud_logo-01.png">
            <a:extLst>
              <a:ext uri="{FF2B5EF4-FFF2-40B4-BE49-F238E27FC236}">
                <a16:creationId xmlns:a16="http://schemas.microsoft.com/office/drawing/2014/main" id="{A8D66ACE-326B-466F-A2A4-3DB64E59B35B}"/>
              </a:ext>
            </a:extLst>
          </p:cNvPr>
          <p:cNvPicPr preferRelativeResize="0"/>
          <p:nvPr/>
        </p:nvPicPr>
        <p:blipFill rotWithShape="1">
          <a:blip r:embed="rId33">
            <a:alphaModFix/>
          </a:blip>
          <a:srcRect l="3478" r="5213"/>
          <a:stretch/>
        </p:blipFill>
        <p:spPr>
          <a:xfrm>
            <a:off x="4223986" y="2702528"/>
            <a:ext cx="704700" cy="2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981" descr="Datawire.png">
            <a:extLst>
              <a:ext uri="{FF2B5EF4-FFF2-40B4-BE49-F238E27FC236}">
                <a16:creationId xmlns:a16="http://schemas.microsoft.com/office/drawing/2014/main" id="{365DA72E-16E3-41BD-9E37-D958CC1F5C0B}"/>
              </a:ext>
            </a:extLst>
          </p:cNvPr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396858" y="2717305"/>
            <a:ext cx="645000" cy="21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982">
            <a:extLst>
              <a:ext uri="{FF2B5EF4-FFF2-40B4-BE49-F238E27FC236}">
                <a16:creationId xmlns:a16="http://schemas.microsoft.com/office/drawing/2014/main" id="{D712C159-D5FF-4DE2-BDD7-6977EEF4E66D}"/>
              </a:ext>
            </a:extLst>
          </p:cNvPr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106228" y="3757306"/>
            <a:ext cx="364450" cy="32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983">
            <a:extLst>
              <a:ext uri="{FF2B5EF4-FFF2-40B4-BE49-F238E27FC236}">
                <a16:creationId xmlns:a16="http://schemas.microsoft.com/office/drawing/2014/main" id="{5A849ECC-F48F-4C6F-99EF-571D1375E610}"/>
              </a:ext>
            </a:extLst>
          </p:cNvPr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777073" y="4280949"/>
            <a:ext cx="364450" cy="3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984">
            <a:extLst>
              <a:ext uri="{FF2B5EF4-FFF2-40B4-BE49-F238E27FC236}">
                <a16:creationId xmlns:a16="http://schemas.microsoft.com/office/drawing/2014/main" id="{6FB19AA7-A395-4527-8218-C601778D16AE}"/>
              </a:ext>
            </a:extLst>
          </p:cNvPr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043704" y="2741273"/>
            <a:ext cx="743700" cy="169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985">
            <a:extLst>
              <a:ext uri="{FF2B5EF4-FFF2-40B4-BE49-F238E27FC236}">
                <a16:creationId xmlns:a16="http://schemas.microsoft.com/office/drawing/2014/main" id="{20A5E95C-5A4E-4CF9-A2C6-EC1702D3F493}"/>
              </a:ext>
            </a:extLst>
          </p:cNvPr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7524209" y="3167313"/>
            <a:ext cx="446801" cy="44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986">
            <a:extLst>
              <a:ext uri="{FF2B5EF4-FFF2-40B4-BE49-F238E27FC236}">
                <a16:creationId xmlns:a16="http://schemas.microsoft.com/office/drawing/2014/main" id="{4997ADC2-2A44-403F-A3C9-73E6BC6B6DD9}"/>
              </a:ext>
            </a:extLst>
          </p:cNvPr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207004" y="3247516"/>
            <a:ext cx="919200" cy="28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987">
            <a:extLst>
              <a:ext uri="{FF2B5EF4-FFF2-40B4-BE49-F238E27FC236}">
                <a16:creationId xmlns:a16="http://schemas.microsoft.com/office/drawing/2014/main" id="{6A008523-D589-43A4-84EA-E2A2EC292E55}"/>
              </a:ext>
            </a:extLst>
          </p:cNvPr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635209" y="2746165"/>
            <a:ext cx="819075" cy="1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988">
            <a:extLst>
              <a:ext uri="{FF2B5EF4-FFF2-40B4-BE49-F238E27FC236}">
                <a16:creationId xmlns:a16="http://schemas.microsoft.com/office/drawing/2014/main" id="{B811DB23-D6FC-44BE-8D8D-A8E781ABDEDF}"/>
              </a:ext>
            </a:extLst>
          </p:cNvPr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356823" y="4259853"/>
            <a:ext cx="663900" cy="40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989">
            <a:extLst>
              <a:ext uri="{FF2B5EF4-FFF2-40B4-BE49-F238E27FC236}">
                <a16:creationId xmlns:a16="http://schemas.microsoft.com/office/drawing/2014/main" id="{554CE79C-C456-4495-9B08-366A49B1E0A1}"/>
              </a:ext>
            </a:extLst>
          </p:cNvPr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553176" y="2093684"/>
            <a:ext cx="364500" cy="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990">
            <a:extLst>
              <a:ext uri="{FF2B5EF4-FFF2-40B4-BE49-F238E27FC236}">
                <a16:creationId xmlns:a16="http://schemas.microsoft.com/office/drawing/2014/main" id="{4D2F9A29-7C86-4FD5-BB80-83116ADEBBA9}"/>
              </a:ext>
            </a:extLst>
          </p:cNvPr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479486" y="1002636"/>
            <a:ext cx="710800" cy="2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991">
            <a:extLst>
              <a:ext uri="{FF2B5EF4-FFF2-40B4-BE49-F238E27FC236}">
                <a16:creationId xmlns:a16="http://schemas.microsoft.com/office/drawing/2014/main" id="{6650C1F2-63B6-4545-BD7C-BE1562689787}"/>
              </a:ext>
            </a:extLst>
          </p:cNvPr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4742762" y="2170628"/>
            <a:ext cx="743700" cy="21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992">
            <a:extLst>
              <a:ext uri="{FF2B5EF4-FFF2-40B4-BE49-F238E27FC236}">
                <a16:creationId xmlns:a16="http://schemas.microsoft.com/office/drawing/2014/main" id="{4CE26578-BB86-4DC3-97BF-FABD89AB7B22}"/>
              </a:ext>
            </a:extLst>
          </p:cNvPr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014247" y="912686"/>
            <a:ext cx="670200" cy="4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993">
            <a:extLst>
              <a:ext uri="{FF2B5EF4-FFF2-40B4-BE49-F238E27FC236}">
                <a16:creationId xmlns:a16="http://schemas.microsoft.com/office/drawing/2014/main" id="{3B333301-80CD-4FD0-A14C-37BE6CA9131D}"/>
              </a:ext>
            </a:extLst>
          </p:cNvPr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8120778" y="3303385"/>
            <a:ext cx="919200" cy="17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994">
            <a:extLst>
              <a:ext uri="{FF2B5EF4-FFF2-40B4-BE49-F238E27FC236}">
                <a16:creationId xmlns:a16="http://schemas.microsoft.com/office/drawing/2014/main" id="{F94F190B-F194-4EF9-AC83-D8926686C439}"/>
              </a:ext>
            </a:extLst>
          </p:cNvPr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8540239" y="2110321"/>
            <a:ext cx="540775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995">
            <a:extLst>
              <a:ext uri="{FF2B5EF4-FFF2-40B4-BE49-F238E27FC236}">
                <a16:creationId xmlns:a16="http://schemas.microsoft.com/office/drawing/2014/main" id="{20E36A21-67BC-4E3F-8B3A-DBE782A0DF8B}"/>
              </a:ext>
            </a:extLst>
          </p:cNvPr>
          <p:cNvPicPr preferRelativeResize="0"/>
          <p:nvPr/>
        </p:nvPicPr>
        <p:blipFill rotWithShape="1">
          <a:blip r:embed="rId48">
            <a:alphaModFix/>
          </a:blip>
          <a:srcRect t="34485" b="28824"/>
          <a:stretch/>
        </p:blipFill>
        <p:spPr>
          <a:xfrm>
            <a:off x="4715093" y="4333893"/>
            <a:ext cx="704700" cy="25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996">
            <a:extLst>
              <a:ext uri="{FF2B5EF4-FFF2-40B4-BE49-F238E27FC236}">
                <a16:creationId xmlns:a16="http://schemas.microsoft.com/office/drawing/2014/main" id="{05986C1D-E7C9-4B24-8505-490D773F961C}"/>
              </a:ext>
            </a:extLst>
          </p:cNvPr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2839265" y="2631350"/>
            <a:ext cx="636000" cy="38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997">
            <a:extLst>
              <a:ext uri="{FF2B5EF4-FFF2-40B4-BE49-F238E27FC236}">
                <a16:creationId xmlns:a16="http://schemas.microsoft.com/office/drawing/2014/main" id="{356377D4-7516-4513-A478-F9B52B087BEC}"/>
              </a:ext>
            </a:extLst>
          </p:cNvPr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5635093" y="4268324"/>
            <a:ext cx="636000" cy="3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998" descr="unnamed.png">
            <a:extLst>
              <a:ext uri="{FF2B5EF4-FFF2-40B4-BE49-F238E27FC236}">
                <a16:creationId xmlns:a16="http://schemas.microsoft.com/office/drawing/2014/main" id="{9F165362-C7A7-46B7-B116-65C6D3D9164F}"/>
              </a:ext>
            </a:extLst>
          </p:cNvPr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6486392" y="4367828"/>
            <a:ext cx="794400" cy="19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999">
            <a:extLst>
              <a:ext uri="{FF2B5EF4-FFF2-40B4-BE49-F238E27FC236}">
                <a16:creationId xmlns:a16="http://schemas.microsoft.com/office/drawing/2014/main" id="{70D39639-8515-4962-96E5-C41EDE2B4659}"/>
              </a:ext>
            </a:extLst>
          </p:cNvPr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4378832" y="912523"/>
            <a:ext cx="414900" cy="40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000">
            <a:extLst>
              <a:ext uri="{FF2B5EF4-FFF2-40B4-BE49-F238E27FC236}">
                <a16:creationId xmlns:a16="http://schemas.microsoft.com/office/drawing/2014/main" id="{588117FF-9824-4371-BAAD-6C12F0807CB4}"/>
              </a:ext>
            </a:extLst>
          </p:cNvPr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5628617" y="2111332"/>
            <a:ext cx="548700" cy="32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001">
            <a:extLst>
              <a:ext uri="{FF2B5EF4-FFF2-40B4-BE49-F238E27FC236}">
                <a16:creationId xmlns:a16="http://schemas.microsoft.com/office/drawing/2014/main" id="{718BD6E1-310A-41B5-B4BF-344E9A645584}"/>
              </a:ext>
            </a:extLst>
          </p:cNvPr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3756094" y="4371696"/>
            <a:ext cx="743700" cy="1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002">
            <a:extLst>
              <a:ext uri="{FF2B5EF4-FFF2-40B4-BE49-F238E27FC236}">
                <a16:creationId xmlns:a16="http://schemas.microsoft.com/office/drawing/2014/main" id="{2DA375FE-A532-4069-8D93-287A721565B6}"/>
              </a:ext>
            </a:extLst>
          </p:cNvPr>
          <p:cNvPicPr preferRelativeResize="0"/>
          <p:nvPr/>
        </p:nvPicPr>
        <p:blipFill rotWithShape="1">
          <a:blip r:embed="rId55">
            <a:alphaModFix/>
          </a:blip>
          <a:srcRect l="719" t="24838" r="-720" b="24345"/>
          <a:stretch/>
        </p:blipFill>
        <p:spPr>
          <a:xfrm>
            <a:off x="6548779" y="2740739"/>
            <a:ext cx="548700" cy="17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003">
            <a:extLst>
              <a:ext uri="{FF2B5EF4-FFF2-40B4-BE49-F238E27FC236}">
                <a16:creationId xmlns:a16="http://schemas.microsoft.com/office/drawing/2014/main" id="{33EF3637-A049-4157-893D-BA0294F80D8A}"/>
              </a:ext>
            </a:extLst>
          </p:cNvPr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496091" y="4391722"/>
            <a:ext cx="743626" cy="14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004">
            <a:extLst>
              <a:ext uri="{FF2B5EF4-FFF2-40B4-BE49-F238E27FC236}">
                <a16:creationId xmlns:a16="http://schemas.microsoft.com/office/drawing/2014/main" id="{21371767-6151-4785-B52F-AF558938721C}"/>
              </a:ext>
            </a:extLst>
          </p:cNvPr>
          <p:cNvPicPr preferRelativeResize="0"/>
          <p:nvPr/>
        </p:nvPicPr>
        <p:blipFill rotWithShape="1">
          <a:blip r:embed="rId57">
            <a:alphaModFix/>
          </a:blip>
          <a:srcRect l="13806" t="29569" r="11721" b="29594"/>
          <a:stretch/>
        </p:blipFill>
        <p:spPr>
          <a:xfrm>
            <a:off x="92300" y="988755"/>
            <a:ext cx="733401" cy="25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005">
            <a:extLst>
              <a:ext uri="{FF2B5EF4-FFF2-40B4-BE49-F238E27FC236}">
                <a16:creationId xmlns:a16="http://schemas.microsoft.com/office/drawing/2014/main" id="{33E75DCD-335A-4995-B899-A130CCE2027B}"/>
              </a:ext>
            </a:extLst>
          </p:cNvPr>
          <p:cNvPicPr preferRelativeResize="0"/>
          <p:nvPr/>
        </p:nvPicPr>
        <p:blipFill rotWithShape="1">
          <a:blip r:embed="rId58">
            <a:alphaModFix/>
          </a:blip>
          <a:srcRect l="12826" t="11128" r="11456" b="15369"/>
          <a:stretch/>
        </p:blipFill>
        <p:spPr>
          <a:xfrm>
            <a:off x="114974" y="4246296"/>
            <a:ext cx="446800" cy="43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006">
            <a:extLst>
              <a:ext uri="{FF2B5EF4-FFF2-40B4-BE49-F238E27FC236}">
                <a16:creationId xmlns:a16="http://schemas.microsoft.com/office/drawing/2014/main" id="{38C64BB5-43DC-4CB9-8071-8B00EF3A26C1}"/>
              </a:ext>
            </a:extLst>
          </p:cNvPr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455016" y="4339013"/>
            <a:ext cx="645000" cy="2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007">
            <a:extLst>
              <a:ext uri="{FF2B5EF4-FFF2-40B4-BE49-F238E27FC236}">
                <a16:creationId xmlns:a16="http://schemas.microsoft.com/office/drawing/2014/main" id="{C3F651CA-BB44-4557-B994-0BAF83650F56}"/>
              </a:ext>
            </a:extLst>
          </p:cNvPr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2805240" y="915280"/>
            <a:ext cx="485700" cy="39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008" descr="C1_Core_NG_RGB_R-01.png">
            <a:extLst>
              <a:ext uri="{FF2B5EF4-FFF2-40B4-BE49-F238E27FC236}">
                <a16:creationId xmlns:a16="http://schemas.microsoft.com/office/drawing/2014/main" id="{0F1303EA-32A0-4354-8523-558B65259B3C}"/>
              </a:ext>
            </a:extLst>
          </p:cNvPr>
          <p:cNvPicPr preferRelativeResize="0"/>
          <p:nvPr/>
        </p:nvPicPr>
        <p:blipFill rotWithShape="1">
          <a:blip r:embed="rId61">
            <a:alphaModFix/>
          </a:blip>
          <a:srcRect l="22959" t="32122" r="20711" b="32410"/>
          <a:stretch/>
        </p:blipFill>
        <p:spPr>
          <a:xfrm>
            <a:off x="8503278" y="1496576"/>
            <a:ext cx="614700" cy="3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009">
            <a:extLst>
              <a:ext uri="{FF2B5EF4-FFF2-40B4-BE49-F238E27FC236}">
                <a16:creationId xmlns:a16="http://schemas.microsoft.com/office/drawing/2014/main" id="{F4372D8A-FA40-4D23-A938-F293BE530BB8}"/>
              </a:ext>
            </a:extLst>
          </p:cNvPr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495236" y="1521476"/>
            <a:ext cx="485700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010">
            <a:extLst>
              <a:ext uri="{FF2B5EF4-FFF2-40B4-BE49-F238E27FC236}">
                <a16:creationId xmlns:a16="http://schemas.microsoft.com/office/drawing/2014/main" id="{0D5A7EB9-6A57-4A56-949C-5E058EF1D19F}"/>
              </a:ext>
            </a:extLst>
          </p:cNvPr>
          <p:cNvPicPr preferRelativeResize="0"/>
          <p:nvPr/>
        </p:nvPicPr>
        <p:blipFill rotWithShape="1">
          <a:blip r:embed="rId63">
            <a:alphaModFix/>
          </a:blip>
          <a:srcRect t="14391" b="18008"/>
          <a:stretch/>
        </p:blipFill>
        <p:spPr>
          <a:xfrm>
            <a:off x="7857373" y="1538576"/>
            <a:ext cx="548700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011">
            <a:extLst>
              <a:ext uri="{FF2B5EF4-FFF2-40B4-BE49-F238E27FC236}">
                <a16:creationId xmlns:a16="http://schemas.microsoft.com/office/drawing/2014/main" id="{5BC1D980-3C3D-47D1-BF9D-A39A2A2E071A}"/>
              </a:ext>
            </a:extLst>
          </p:cNvPr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4963264" y="1585652"/>
            <a:ext cx="733500" cy="16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012" descr="Screen Shot 2017-11-03 at 9.33.18 AM.png">
            <a:extLst>
              <a:ext uri="{FF2B5EF4-FFF2-40B4-BE49-F238E27FC236}">
                <a16:creationId xmlns:a16="http://schemas.microsoft.com/office/drawing/2014/main" id="{732BA79D-6BCA-48DC-9978-D1B1DD9DA9A3}"/>
              </a:ext>
            </a:extLst>
          </p:cNvPr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4251235" y="1454562"/>
            <a:ext cx="614824" cy="43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013">
            <a:extLst>
              <a:ext uri="{FF2B5EF4-FFF2-40B4-BE49-F238E27FC236}">
                <a16:creationId xmlns:a16="http://schemas.microsoft.com/office/drawing/2014/main" id="{CE7F059A-4F64-472F-ABCA-5630AC4F08D0}"/>
              </a:ext>
            </a:extLst>
          </p:cNvPr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5793970" y="1492354"/>
            <a:ext cx="446785" cy="35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014">
            <a:extLst>
              <a:ext uri="{FF2B5EF4-FFF2-40B4-BE49-F238E27FC236}">
                <a16:creationId xmlns:a16="http://schemas.microsoft.com/office/drawing/2014/main" id="{2E1511BC-7160-4942-BA62-D028B991EABB}"/>
              </a:ext>
            </a:extLst>
          </p:cNvPr>
          <p:cNvPicPr preferRelativeResize="0"/>
          <p:nvPr/>
        </p:nvPicPr>
        <p:blipFill rotWithShape="1">
          <a:blip r:embed="rId67">
            <a:alphaModFix/>
          </a:blip>
          <a:srcRect t="21771" b="23880"/>
          <a:stretch/>
        </p:blipFill>
        <p:spPr>
          <a:xfrm>
            <a:off x="3613254" y="1565718"/>
            <a:ext cx="540775" cy="20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015">
            <a:extLst>
              <a:ext uri="{FF2B5EF4-FFF2-40B4-BE49-F238E27FC236}">
                <a16:creationId xmlns:a16="http://schemas.microsoft.com/office/drawing/2014/main" id="{A36D8D51-CD47-44C4-BCE4-CFD9CB079D85}"/>
              </a:ext>
            </a:extLst>
          </p:cNvPr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78975" y="2181673"/>
            <a:ext cx="614825" cy="1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016">
            <a:extLst>
              <a:ext uri="{FF2B5EF4-FFF2-40B4-BE49-F238E27FC236}">
                <a16:creationId xmlns:a16="http://schemas.microsoft.com/office/drawing/2014/main" id="{76C9CFAC-0787-4804-9D7C-47E6B9EDEEED}"/>
              </a:ext>
            </a:extLst>
          </p:cNvPr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734131" y="1551611"/>
            <a:ext cx="663900" cy="23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017">
            <a:extLst>
              <a:ext uri="{FF2B5EF4-FFF2-40B4-BE49-F238E27FC236}">
                <a16:creationId xmlns:a16="http://schemas.microsoft.com/office/drawing/2014/main" id="{5522C77C-CC27-4E20-AFB0-9992F608D1A3}"/>
              </a:ext>
            </a:extLst>
          </p:cNvPr>
          <p:cNvPicPr preferRelativeResize="0"/>
          <p:nvPr/>
        </p:nvPicPr>
        <p:blipFill rotWithShape="1">
          <a:blip r:embed="rId70">
            <a:alphaModFix/>
          </a:blip>
          <a:srcRect t="16314" b="20301"/>
          <a:stretch/>
        </p:blipFill>
        <p:spPr>
          <a:xfrm>
            <a:off x="2811348" y="1533310"/>
            <a:ext cx="704700" cy="27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018">
            <a:extLst>
              <a:ext uri="{FF2B5EF4-FFF2-40B4-BE49-F238E27FC236}">
                <a16:creationId xmlns:a16="http://schemas.microsoft.com/office/drawing/2014/main" id="{ACB65BA0-0748-4906-8755-5D35710410C7}"/>
              </a:ext>
            </a:extLst>
          </p:cNvPr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2078142" y="1475504"/>
            <a:ext cx="636000" cy="38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019">
            <a:extLst>
              <a:ext uri="{FF2B5EF4-FFF2-40B4-BE49-F238E27FC236}">
                <a16:creationId xmlns:a16="http://schemas.microsoft.com/office/drawing/2014/main" id="{DF8A4FD9-731D-41E8-B645-DB0B3A580C77}"/>
              </a:ext>
            </a:extLst>
          </p:cNvPr>
          <p:cNvPicPr preferRelativeResize="0"/>
          <p:nvPr/>
        </p:nvPicPr>
        <p:blipFill rotWithShape="1">
          <a:blip r:embed="rId72">
            <a:alphaModFix/>
          </a:blip>
          <a:srcRect t="21734" b="20797"/>
          <a:stretch/>
        </p:blipFill>
        <p:spPr>
          <a:xfrm>
            <a:off x="7096267" y="1479517"/>
            <a:ext cx="663900" cy="38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020">
            <a:extLst>
              <a:ext uri="{FF2B5EF4-FFF2-40B4-BE49-F238E27FC236}">
                <a16:creationId xmlns:a16="http://schemas.microsoft.com/office/drawing/2014/main" id="{585FAB9B-409A-4562-AD4D-26DD35FE9516}"/>
              </a:ext>
            </a:extLst>
          </p:cNvPr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6275972" y="3202109"/>
            <a:ext cx="446800" cy="37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021">
            <a:extLst>
              <a:ext uri="{FF2B5EF4-FFF2-40B4-BE49-F238E27FC236}">
                <a16:creationId xmlns:a16="http://schemas.microsoft.com/office/drawing/2014/main" id="{740104F8-6ABD-4CA9-A1C4-A8F6769961A1}"/>
              </a:ext>
            </a:extLst>
          </p:cNvPr>
          <p:cNvPicPr preferRelativeResize="0"/>
          <p:nvPr/>
        </p:nvPicPr>
        <p:blipFill rotWithShape="1">
          <a:blip r:embed="rId74">
            <a:alphaModFix/>
          </a:blip>
          <a:srcRect l="4338" t="14454" r="5652" b="19451"/>
          <a:stretch/>
        </p:blipFill>
        <p:spPr>
          <a:xfrm>
            <a:off x="2901598" y="3271257"/>
            <a:ext cx="704700" cy="23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022">
            <a:extLst>
              <a:ext uri="{FF2B5EF4-FFF2-40B4-BE49-F238E27FC236}">
                <a16:creationId xmlns:a16="http://schemas.microsoft.com/office/drawing/2014/main" id="{6AC3C2A2-0A44-41C0-8C98-5872C8E9E7BB}"/>
              </a:ext>
            </a:extLst>
          </p:cNvPr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2041029" y="3255671"/>
            <a:ext cx="710800" cy="27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023">
            <a:extLst>
              <a:ext uri="{FF2B5EF4-FFF2-40B4-BE49-F238E27FC236}">
                <a16:creationId xmlns:a16="http://schemas.microsoft.com/office/drawing/2014/main" id="{AF219E87-D9C8-4280-807A-DFAE60665A91}"/>
              </a:ext>
            </a:extLst>
          </p:cNvPr>
          <p:cNvPicPr preferRelativeResize="0"/>
          <p:nvPr/>
        </p:nvPicPr>
        <p:blipFill rotWithShape="1">
          <a:blip r:embed="rId76">
            <a:alphaModFix/>
          </a:blip>
          <a:srcRect l="12500" t="8370" r="10339" b="8511"/>
          <a:stretch/>
        </p:blipFill>
        <p:spPr>
          <a:xfrm>
            <a:off x="1381310" y="2014329"/>
            <a:ext cx="485700" cy="52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024">
            <a:extLst>
              <a:ext uri="{FF2B5EF4-FFF2-40B4-BE49-F238E27FC236}">
                <a16:creationId xmlns:a16="http://schemas.microsoft.com/office/drawing/2014/main" id="{92535268-D7F2-49C8-ACF9-496567D94A9B}"/>
              </a:ext>
            </a:extLst>
          </p:cNvPr>
          <p:cNvPicPr preferRelativeResize="0"/>
          <p:nvPr/>
        </p:nvPicPr>
        <p:blipFill>
          <a:blip r:embed="rId77">
            <a:alphaModFix/>
          </a:blip>
          <a:stretch>
            <a:fillRect/>
          </a:stretch>
        </p:blipFill>
        <p:spPr>
          <a:xfrm>
            <a:off x="2009165" y="1974396"/>
            <a:ext cx="614701" cy="60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025">
            <a:extLst>
              <a:ext uri="{FF2B5EF4-FFF2-40B4-BE49-F238E27FC236}">
                <a16:creationId xmlns:a16="http://schemas.microsoft.com/office/drawing/2014/main" id="{7F8D3394-B3AA-4223-B25C-D45BAB49AAB7}"/>
              </a:ext>
            </a:extLst>
          </p:cNvPr>
          <p:cNvPicPr preferRelativeResize="0"/>
          <p:nvPr/>
        </p:nvPicPr>
        <p:blipFill rotWithShape="1">
          <a:blip r:embed="rId78">
            <a:alphaModFix/>
          </a:blip>
          <a:srcRect l="16979" r="15480"/>
          <a:stretch/>
        </p:blipFill>
        <p:spPr>
          <a:xfrm>
            <a:off x="4059832" y="2073110"/>
            <a:ext cx="540775" cy="40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026">
            <a:extLst>
              <a:ext uri="{FF2B5EF4-FFF2-40B4-BE49-F238E27FC236}">
                <a16:creationId xmlns:a16="http://schemas.microsoft.com/office/drawing/2014/main" id="{633BF004-5139-40AB-88FE-659839B0882C}"/>
              </a:ext>
            </a:extLst>
          </p:cNvPr>
          <p:cNvPicPr preferRelativeResize="0"/>
          <p:nvPr/>
        </p:nvPicPr>
        <p:blipFill>
          <a:blip r:embed="rId79">
            <a:alphaModFix/>
          </a:blip>
          <a:stretch>
            <a:fillRect/>
          </a:stretch>
        </p:blipFill>
        <p:spPr>
          <a:xfrm>
            <a:off x="690593" y="3293070"/>
            <a:ext cx="635999" cy="1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027">
            <a:extLst>
              <a:ext uri="{FF2B5EF4-FFF2-40B4-BE49-F238E27FC236}">
                <a16:creationId xmlns:a16="http://schemas.microsoft.com/office/drawing/2014/main" id="{06DFAEEA-6910-47F3-A251-6563BF52283D}"/>
              </a:ext>
            </a:extLst>
          </p:cNvPr>
          <p:cNvPicPr preferRelativeResize="0"/>
          <p:nvPr/>
        </p:nvPicPr>
        <p:blipFill>
          <a:blip r:embed="rId80">
            <a:alphaModFix/>
          </a:blip>
          <a:stretch>
            <a:fillRect/>
          </a:stretch>
        </p:blipFill>
        <p:spPr>
          <a:xfrm>
            <a:off x="125925" y="3132628"/>
            <a:ext cx="414900" cy="51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028">
            <a:extLst>
              <a:ext uri="{FF2B5EF4-FFF2-40B4-BE49-F238E27FC236}">
                <a16:creationId xmlns:a16="http://schemas.microsoft.com/office/drawing/2014/main" id="{6A974827-643D-421A-95FA-F69A003034C4}"/>
              </a:ext>
            </a:extLst>
          </p:cNvPr>
          <p:cNvPicPr preferRelativeResize="0"/>
          <p:nvPr/>
        </p:nvPicPr>
        <p:blipFill rotWithShape="1">
          <a:blip r:embed="rId81">
            <a:alphaModFix/>
          </a:blip>
          <a:srcRect l="5768" t="16364" r="16802" b="13253"/>
          <a:stretch/>
        </p:blipFill>
        <p:spPr>
          <a:xfrm>
            <a:off x="6337961" y="1369805"/>
            <a:ext cx="661100" cy="60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029">
            <a:extLst>
              <a:ext uri="{FF2B5EF4-FFF2-40B4-BE49-F238E27FC236}">
                <a16:creationId xmlns:a16="http://schemas.microsoft.com/office/drawing/2014/main" id="{6390AE1A-F04A-4021-A0FC-E039EE570CC8}"/>
              </a:ext>
            </a:extLst>
          </p:cNvPr>
          <p:cNvPicPr preferRelativeResize="0"/>
          <p:nvPr/>
        </p:nvPicPr>
        <p:blipFill>
          <a:blip r:embed="rId82">
            <a:alphaModFix/>
          </a:blip>
          <a:stretch>
            <a:fillRect/>
          </a:stretch>
        </p:blipFill>
        <p:spPr>
          <a:xfrm>
            <a:off x="4352535" y="3288189"/>
            <a:ext cx="704700" cy="20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030">
            <a:extLst>
              <a:ext uri="{FF2B5EF4-FFF2-40B4-BE49-F238E27FC236}">
                <a16:creationId xmlns:a16="http://schemas.microsoft.com/office/drawing/2014/main" id="{8756ECB7-B677-4287-BEFE-384BABB5AC54}"/>
              </a:ext>
            </a:extLst>
          </p:cNvPr>
          <p:cNvPicPr preferRelativeResize="0"/>
          <p:nvPr/>
        </p:nvPicPr>
        <p:blipFill>
          <a:blip r:embed="rId83">
            <a:alphaModFix/>
          </a:blip>
          <a:stretch>
            <a:fillRect/>
          </a:stretch>
        </p:blipFill>
        <p:spPr>
          <a:xfrm>
            <a:off x="6093719" y="2595153"/>
            <a:ext cx="403200" cy="4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031">
            <a:extLst>
              <a:ext uri="{FF2B5EF4-FFF2-40B4-BE49-F238E27FC236}">
                <a16:creationId xmlns:a16="http://schemas.microsoft.com/office/drawing/2014/main" id="{0DC9DD3B-26FA-4126-AFBB-54339970F1C3}"/>
              </a:ext>
            </a:extLst>
          </p:cNvPr>
          <p:cNvPicPr preferRelativeResize="0"/>
          <p:nvPr/>
        </p:nvPicPr>
        <p:blipFill>
          <a:blip r:embed="rId84">
            <a:alphaModFix/>
          </a:blip>
          <a:stretch>
            <a:fillRect/>
          </a:stretch>
        </p:blipFill>
        <p:spPr>
          <a:xfrm>
            <a:off x="34650" y="2605751"/>
            <a:ext cx="548698" cy="44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032">
            <a:extLst>
              <a:ext uri="{FF2B5EF4-FFF2-40B4-BE49-F238E27FC236}">
                <a16:creationId xmlns:a16="http://schemas.microsoft.com/office/drawing/2014/main" id="{944C2DEB-4519-4CBA-A2F4-80D7F47AF677}"/>
              </a:ext>
            </a:extLst>
          </p:cNvPr>
          <p:cNvPicPr preferRelativeResize="0"/>
          <p:nvPr/>
        </p:nvPicPr>
        <p:blipFill>
          <a:blip r:embed="rId85">
            <a:alphaModFix/>
          </a:blip>
          <a:stretch>
            <a:fillRect/>
          </a:stretch>
        </p:blipFill>
        <p:spPr>
          <a:xfrm>
            <a:off x="2766021" y="2155337"/>
            <a:ext cx="645000" cy="24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033">
            <a:extLst>
              <a:ext uri="{FF2B5EF4-FFF2-40B4-BE49-F238E27FC236}">
                <a16:creationId xmlns:a16="http://schemas.microsoft.com/office/drawing/2014/main" id="{FCBFCEC7-1ED9-4F94-B2CC-5BA14864F012}"/>
              </a:ext>
            </a:extLst>
          </p:cNvPr>
          <p:cNvPicPr preferRelativeResize="0"/>
          <p:nvPr/>
        </p:nvPicPr>
        <p:blipFill>
          <a:blip r:embed="rId86">
            <a:alphaModFix/>
          </a:blip>
          <a:stretch>
            <a:fillRect/>
          </a:stretch>
        </p:blipFill>
        <p:spPr>
          <a:xfrm>
            <a:off x="7149339" y="2756792"/>
            <a:ext cx="967475" cy="13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034">
            <a:extLst>
              <a:ext uri="{FF2B5EF4-FFF2-40B4-BE49-F238E27FC236}">
                <a16:creationId xmlns:a16="http://schemas.microsoft.com/office/drawing/2014/main" id="{F7FF6BA5-0A78-4184-9F3C-9FA4DF567688}"/>
              </a:ext>
            </a:extLst>
          </p:cNvPr>
          <p:cNvPicPr preferRelativeResize="0"/>
          <p:nvPr/>
        </p:nvPicPr>
        <p:blipFill>
          <a:blip r:embed="rId87">
            <a:alphaModFix/>
          </a:blip>
          <a:stretch>
            <a:fillRect/>
          </a:stretch>
        </p:blipFill>
        <p:spPr>
          <a:xfrm>
            <a:off x="8168675" y="2697986"/>
            <a:ext cx="967473" cy="25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lt1"/>
              </a:buClr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240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以上のメンバーに成長中（シルバー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br>
              <a:rPr lang="en-US" altLang="ja-JP" dirty="0">
                <a:solidFill>
                  <a:srgbClr val="000000"/>
                </a:solidFill>
              </a:rPr>
            </a:br>
            <a:r>
              <a:rPr lang="en-US" altLang="ja-JP" sz="1400" dirty="0">
                <a:solidFill>
                  <a:srgbClr val="252A60"/>
                </a:solidFill>
              </a:rPr>
              <a:t>240+ Members and Growing (Silver 2)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164" name="Shape 1041">
            <a:extLst>
              <a:ext uri="{FF2B5EF4-FFF2-40B4-BE49-F238E27FC236}">
                <a16:creationId xmlns:a16="http://schemas.microsoft.com/office/drawing/2014/main" id="{5410C3F3-AF4A-4A42-ABD9-B9A23EFB19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137" y="1545236"/>
            <a:ext cx="553200" cy="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042" descr="logo_ncsoft-300x184.png">
            <a:extLst>
              <a:ext uri="{FF2B5EF4-FFF2-40B4-BE49-F238E27FC236}">
                <a16:creationId xmlns:a16="http://schemas.microsoft.com/office/drawing/2014/main" id="{DC8DF73A-87D3-4C05-B2C3-A9826AED8D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266" b="22614"/>
          <a:stretch/>
        </p:blipFill>
        <p:spPr>
          <a:xfrm>
            <a:off x="994757" y="2127912"/>
            <a:ext cx="777900" cy="2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043" descr="juniper-networks-blue-png.png">
            <a:extLst>
              <a:ext uri="{FF2B5EF4-FFF2-40B4-BE49-F238E27FC236}">
                <a16:creationId xmlns:a16="http://schemas.microsoft.com/office/drawing/2014/main" id="{ED5EF6A4-A5D2-4125-BDB7-FA2539D724E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5084" y="1074914"/>
            <a:ext cx="743700" cy="2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044">
            <a:extLst>
              <a:ext uri="{FF2B5EF4-FFF2-40B4-BE49-F238E27FC236}">
                <a16:creationId xmlns:a16="http://schemas.microsoft.com/office/drawing/2014/main" id="{879D3E06-6B1E-4E07-9156-59FC4FFDA5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041" t="-8774" r="10815" b="-12247"/>
          <a:stretch/>
        </p:blipFill>
        <p:spPr>
          <a:xfrm>
            <a:off x="1963471" y="974784"/>
            <a:ext cx="471300" cy="44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045">
            <a:extLst>
              <a:ext uri="{FF2B5EF4-FFF2-40B4-BE49-F238E27FC236}">
                <a16:creationId xmlns:a16="http://schemas.microsoft.com/office/drawing/2014/main" id="{5B95613A-06D9-40C0-BFB2-FC6BA2C851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7583" y="1619988"/>
            <a:ext cx="414900" cy="18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046" descr="Loodse_lang_groß.png">
            <a:extLst>
              <a:ext uri="{FF2B5EF4-FFF2-40B4-BE49-F238E27FC236}">
                <a16:creationId xmlns:a16="http://schemas.microsoft.com/office/drawing/2014/main" id="{CCA7589C-7EDA-47F1-80B5-D3887B9FB98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65798" y="1632236"/>
            <a:ext cx="548700" cy="1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047">
            <a:extLst>
              <a:ext uri="{FF2B5EF4-FFF2-40B4-BE49-F238E27FC236}">
                <a16:creationId xmlns:a16="http://schemas.microsoft.com/office/drawing/2014/main" id="{97CBF14D-73B1-49D6-8A43-EFADBC5D6DB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55677" y="1089714"/>
            <a:ext cx="704699" cy="2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048">
            <a:extLst>
              <a:ext uri="{FF2B5EF4-FFF2-40B4-BE49-F238E27FC236}">
                <a16:creationId xmlns:a16="http://schemas.microsoft.com/office/drawing/2014/main" id="{BE9AF1EB-29D5-4D90-A2D9-E9DA87404E9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5068" y="1601103"/>
            <a:ext cx="636000" cy="2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049">
            <a:extLst>
              <a:ext uri="{FF2B5EF4-FFF2-40B4-BE49-F238E27FC236}">
                <a16:creationId xmlns:a16="http://schemas.microsoft.com/office/drawing/2014/main" id="{A87594A0-345D-4200-B207-2BC40C65F67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93660" y="2205440"/>
            <a:ext cx="585301" cy="12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050" descr="Nirmata.png">
            <a:extLst>
              <a:ext uri="{FF2B5EF4-FFF2-40B4-BE49-F238E27FC236}">
                <a16:creationId xmlns:a16="http://schemas.microsoft.com/office/drawing/2014/main" id="{5656EF92-8B75-461A-894D-1CDE58C7746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8021" r="6464"/>
          <a:stretch/>
        </p:blipFill>
        <p:spPr>
          <a:xfrm>
            <a:off x="4527253" y="2199414"/>
            <a:ext cx="663899" cy="13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051" descr="Mobingi_logo_horizontal.png">
            <a:extLst>
              <a:ext uri="{FF2B5EF4-FFF2-40B4-BE49-F238E27FC236}">
                <a16:creationId xmlns:a16="http://schemas.microsoft.com/office/drawing/2014/main" id="{63D9F904-210D-42ED-9E6B-B01653D50B98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9655" t="22526" r="10414" b="23048"/>
          <a:stretch/>
        </p:blipFill>
        <p:spPr>
          <a:xfrm>
            <a:off x="7553974" y="1633561"/>
            <a:ext cx="636000" cy="16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052" descr="LOGO-KINVOLK-Green_Isotype.png">
            <a:extLst>
              <a:ext uri="{FF2B5EF4-FFF2-40B4-BE49-F238E27FC236}">
                <a16:creationId xmlns:a16="http://schemas.microsoft.com/office/drawing/2014/main" id="{C3C8A491-D690-4C23-98DD-319AD7B2068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81741" y="1006477"/>
            <a:ext cx="316025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053" descr="kong-logo_600x194.png">
            <a:extLst>
              <a:ext uri="{FF2B5EF4-FFF2-40B4-BE49-F238E27FC236}">
                <a16:creationId xmlns:a16="http://schemas.microsoft.com/office/drawing/2014/main" id="{EA515E24-AB3E-4377-AAC6-FE99AEBF4F5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56669" y="1110093"/>
            <a:ext cx="548700" cy="17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054">
            <a:extLst>
              <a:ext uri="{FF2B5EF4-FFF2-40B4-BE49-F238E27FC236}">
                <a16:creationId xmlns:a16="http://schemas.microsoft.com/office/drawing/2014/main" id="{846327BB-F44B-440E-A1A4-78FE5442110C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85117" y="2139303"/>
            <a:ext cx="636000" cy="25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055">
            <a:extLst>
              <a:ext uri="{FF2B5EF4-FFF2-40B4-BE49-F238E27FC236}">
                <a16:creationId xmlns:a16="http://schemas.microsoft.com/office/drawing/2014/main" id="{42BF10AB-A028-47FD-969C-285EA1B9184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49078" y="1110636"/>
            <a:ext cx="899098" cy="17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056">
            <a:extLst>
              <a:ext uri="{FF2B5EF4-FFF2-40B4-BE49-F238E27FC236}">
                <a16:creationId xmlns:a16="http://schemas.microsoft.com/office/drawing/2014/main" id="{BBA629AE-C580-493E-A71E-C20D73C59FC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920950" y="2199924"/>
            <a:ext cx="832500" cy="13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057">
            <a:extLst>
              <a:ext uri="{FF2B5EF4-FFF2-40B4-BE49-F238E27FC236}">
                <a16:creationId xmlns:a16="http://schemas.microsoft.com/office/drawing/2014/main" id="{C27972E1-AEC4-43FB-9BF9-3172207994EC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429228" y="1656507"/>
            <a:ext cx="743625" cy="11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058">
            <a:extLst>
              <a:ext uri="{FF2B5EF4-FFF2-40B4-BE49-F238E27FC236}">
                <a16:creationId xmlns:a16="http://schemas.microsoft.com/office/drawing/2014/main" id="{780934B9-A2B6-421B-BF8D-86F50272F1C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738" y="2596342"/>
            <a:ext cx="553200" cy="33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059">
            <a:extLst>
              <a:ext uri="{FF2B5EF4-FFF2-40B4-BE49-F238E27FC236}">
                <a16:creationId xmlns:a16="http://schemas.microsoft.com/office/drawing/2014/main" id="{43DC27F0-5E69-4EF9-B368-B6F0EB660F00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 l="19217" r="20560"/>
          <a:stretch/>
        </p:blipFill>
        <p:spPr>
          <a:xfrm>
            <a:off x="6067688" y="1017997"/>
            <a:ext cx="355150" cy="36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060">
            <a:extLst>
              <a:ext uri="{FF2B5EF4-FFF2-40B4-BE49-F238E27FC236}">
                <a16:creationId xmlns:a16="http://schemas.microsoft.com/office/drawing/2014/main" id="{DDFC505C-7EC4-4804-8336-8B1630DE241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99907" y="1650905"/>
            <a:ext cx="832500" cy="12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061">
            <a:extLst>
              <a:ext uri="{FF2B5EF4-FFF2-40B4-BE49-F238E27FC236}">
                <a16:creationId xmlns:a16="http://schemas.microsoft.com/office/drawing/2014/main" id="{83FB255F-416D-4534-BBB5-1352664D1636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404704" y="1651527"/>
            <a:ext cx="743700" cy="12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062">
            <a:extLst>
              <a:ext uri="{FF2B5EF4-FFF2-40B4-BE49-F238E27FC236}">
                <a16:creationId xmlns:a16="http://schemas.microsoft.com/office/drawing/2014/main" id="{2347CDA3-5984-4962-8856-25048D8629F0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017214" y="1524176"/>
            <a:ext cx="471300" cy="38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063">
            <a:extLst>
              <a:ext uri="{FF2B5EF4-FFF2-40B4-BE49-F238E27FC236}">
                <a16:creationId xmlns:a16="http://schemas.microsoft.com/office/drawing/2014/main" id="{ADC5A1AD-91A0-4C9D-A9CE-9B3388A6453F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8564" y="2208987"/>
            <a:ext cx="777900" cy="1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064">
            <a:extLst>
              <a:ext uri="{FF2B5EF4-FFF2-40B4-BE49-F238E27FC236}">
                <a16:creationId xmlns:a16="http://schemas.microsoft.com/office/drawing/2014/main" id="{EC006CDD-9F92-45D0-A626-3857EF2FAAAA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3998650" y="3687885"/>
            <a:ext cx="5136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065">
            <a:extLst>
              <a:ext uri="{FF2B5EF4-FFF2-40B4-BE49-F238E27FC236}">
                <a16:creationId xmlns:a16="http://schemas.microsoft.com/office/drawing/2014/main" id="{B5E25335-C4A5-409E-8F0F-809DB22B37CD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 l="8899" r="8544"/>
          <a:stretch/>
        </p:blipFill>
        <p:spPr>
          <a:xfrm>
            <a:off x="5520859" y="3691185"/>
            <a:ext cx="414900" cy="3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066">
            <a:extLst>
              <a:ext uri="{FF2B5EF4-FFF2-40B4-BE49-F238E27FC236}">
                <a16:creationId xmlns:a16="http://schemas.microsoft.com/office/drawing/2014/main" id="{A15B1A46-0E33-442F-A7A6-52783B45E8E5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 l="12107" r="16919"/>
          <a:stretch/>
        </p:blipFill>
        <p:spPr>
          <a:xfrm>
            <a:off x="6108114" y="3665985"/>
            <a:ext cx="414900" cy="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067">
            <a:extLst>
              <a:ext uri="{FF2B5EF4-FFF2-40B4-BE49-F238E27FC236}">
                <a16:creationId xmlns:a16="http://schemas.microsoft.com/office/drawing/2014/main" id="{C22B4CCB-E22C-40F2-8F4C-C6B027AE9479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 r="6629"/>
          <a:stretch/>
        </p:blipFill>
        <p:spPr>
          <a:xfrm>
            <a:off x="4684605" y="3668535"/>
            <a:ext cx="663900" cy="3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068">
            <a:extLst>
              <a:ext uri="{FF2B5EF4-FFF2-40B4-BE49-F238E27FC236}">
                <a16:creationId xmlns:a16="http://schemas.microsoft.com/office/drawing/2014/main" id="{675E7BCB-D533-4DD3-9EBD-E18CBE98B34C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88347" y="2608493"/>
            <a:ext cx="5136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069">
            <a:extLst>
              <a:ext uri="{FF2B5EF4-FFF2-40B4-BE49-F238E27FC236}">
                <a16:creationId xmlns:a16="http://schemas.microsoft.com/office/drawing/2014/main" id="{AD43676F-3A68-4FE1-B23F-E8D6C1B1073F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 t="20121" b="26149"/>
          <a:stretch/>
        </p:blipFill>
        <p:spPr>
          <a:xfrm>
            <a:off x="5455704" y="2654843"/>
            <a:ext cx="675000" cy="2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070">
            <a:extLst>
              <a:ext uri="{FF2B5EF4-FFF2-40B4-BE49-F238E27FC236}">
                <a16:creationId xmlns:a16="http://schemas.microsoft.com/office/drawing/2014/main" id="{03A57D50-631D-45EE-A4D6-7FBD9DF28A10}"/>
              </a:ext>
            </a:extLst>
          </p:cNvPr>
          <p:cNvPicPr preferRelativeResize="0"/>
          <p:nvPr/>
        </p:nvPicPr>
        <p:blipFill rotWithShape="1">
          <a:blip r:embed="rId32">
            <a:alphaModFix/>
          </a:blip>
          <a:srcRect t="15600" b="16982"/>
          <a:stretch/>
        </p:blipFill>
        <p:spPr>
          <a:xfrm>
            <a:off x="188801" y="3175134"/>
            <a:ext cx="553200" cy="2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071">
            <a:extLst>
              <a:ext uri="{FF2B5EF4-FFF2-40B4-BE49-F238E27FC236}">
                <a16:creationId xmlns:a16="http://schemas.microsoft.com/office/drawing/2014/main" id="{747A5382-499E-4FE0-91F7-282C9CBF9E74}"/>
              </a:ext>
            </a:extLst>
          </p:cNvPr>
          <p:cNvPicPr preferRelativeResize="0"/>
          <p:nvPr/>
        </p:nvPicPr>
        <p:blipFill rotWithShape="1">
          <a:blip r:embed="rId33">
            <a:alphaModFix/>
          </a:blip>
          <a:srcRect t="28571" b="24834"/>
          <a:stretch/>
        </p:blipFill>
        <p:spPr>
          <a:xfrm>
            <a:off x="1519586" y="3739035"/>
            <a:ext cx="743700" cy="2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072">
            <a:extLst>
              <a:ext uri="{FF2B5EF4-FFF2-40B4-BE49-F238E27FC236}">
                <a16:creationId xmlns:a16="http://schemas.microsoft.com/office/drawing/2014/main" id="{D4AE34C7-D582-42C7-8B3E-501B270BF3BA}"/>
              </a:ext>
            </a:extLst>
          </p:cNvPr>
          <p:cNvPicPr preferRelativeResize="0"/>
          <p:nvPr/>
        </p:nvPicPr>
        <p:blipFill rotWithShape="1">
          <a:blip r:embed="rId34">
            <a:alphaModFix/>
          </a:blip>
          <a:srcRect t="18808" b="20731"/>
          <a:stretch/>
        </p:blipFill>
        <p:spPr>
          <a:xfrm>
            <a:off x="3121595" y="3714735"/>
            <a:ext cx="70470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073">
            <a:extLst>
              <a:ext uri="{FF2B5EF4-FFF2-40B4-BE49-F238E27FC236}">
                <a16:creationId xmlns:a16="http://schemas.microsoft.com/office/drawing/2014/main" id="{C2D75A5C-BCB7-4264-81DB-C0BF6D24DFCE}"/>
              </a:ext>
            </a:extLst>
          </p:cNvPr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3120375" y="4186670"/>
            <a:ext cx="553200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074">
            <a:extLst>
              <a:ext uri="{FF2B5EF4-FFF2-40B4-BE49-F238E27FC236}">
                <a16:creationId xmlns:a16="http://schemas.microsoft.com/office/drawing/2014/main" id="{9BEB9585-85E9-4CA9-B0C4-B3E445A2E30E}"/>
              </a:ext>
            </a:extLst>
          </p:cNvPr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073766" y="2639543"/>
            <a:ext cx="796500" cy="2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075">
            <a:extLst>
              <a:ext uri="{FF2B5EF4-FFF2-40B4-BE49-F238E27FC236}">
                <a16:creationId xmlns:a16="http://schemas.microsoft.com/office/drawing/2014/main" id="{9E9BA14B-2EE4-4471-AF21-05EA1D8FA135}"/>
              </a:ext>
            </a:extLst>
          </p:cNvPr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5817" y="4149314"/>
            <a:ext cx="675000" cy="41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076">
            <a:extLst>
              <a:ext uri="{FF2B5EF4-FFF2-40B4-BE49-F238E27FC236}">
                <a16:creationId xmlns:a16="http://schemas.microsoft.com/office/drawing/2014/main" id="{9591488A-B034-4D70-A696-AED3E16E11D1}"/>
              </a:ext>
            </a:extLst>
          </p:cNvPr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7858432" y="2676392"/>
            <a:ext cx="585300" cy="17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1077">
            <a:extLst>
              <a:ext uri="{FF2B5EF4-FFF2-40B4-BE49-F238E27FC236}">
                <a16:creationId xmlns:a16="http://schemas.microsoft.com/office/drawing/2014/main" id="{B6788C1C-C993-4EDE-91A5-07E0A8972988}"/>
              </a:ext>
            </a:extLst>
          </p:cNvPr>
          <p:cNvPicPr preferRelativeResize="0"/>
          <p:nvPr/>
        </p:nvPicPr>
        <p:blipFill rotWithShape="1">
          <a:blip r:embed="rId39">
            <a:alphaModFix/>
          </a:blip>
          <a:srcRect l="9778" r="8933"/>
          <a:stretch/>
        </p:blipFill>
        <p:spPr>
          <a:xfrm>
            <a:off x="975332" y="4178505"/>
            <a:ext cx="471300" cy="35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1078">
            <a:extLst>
              <a:ext uri="{FF2B5EF4-FFF2-40B4-BE49-F238E27FC236}">
                <a16:creationId xmlns:a16="http://schemas.microsoft.com/office/drawing/2014/main" id="{FD340316-205B-4CE6-B4BC-75FE8054639C}"/>
              </a:ext>
            </a:extLst>
          </p:cNvPr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6850546" y="4236002"/>
            <a:ext cx="553200" cy="24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1079">
            <a:extLst>
              <a:ext uri="{FF2B5EF4-FFF2-40B4-BE49-F238E27FC236}">
                <a16:creationId xmlns:a16="http://schemas.microsoft.com/office/drawing/2014/main" id="{775FCCBB-0957-4349-B1C7-51A50DC5A91E}"/>
              </a:ext>
            </a:extLst>
          </p:cNvPr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7745227" y="3213351"/>
            <a:ext cx="513601" cy="15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1080" descr="logo-turbonomic.png">
            <a:extLst>
              <a:ext uri="{FF2B5EF4-FFF2-40B4-BE49-F238E27FC236}">
                <a16:creationId xmlns:a16="http://schemas.microsoft.com/office/drawing/2014/main" id="{10862CC0-6AC5-4CF0-AFD6-92A2640CF2BA}"/>
              </a:ext>
            </a:extLst>
          </p:cNvPr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7572426" y="3740739"/>
            <a:ext cx="675000" cy="20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1081">
            <a:extLst>
              <a:ext uri="{FF2B5EF4-FFF2-40B4-BE49-F238E27FC236}">
                <a16:creationId xmlns:a16="http://schemas.microsoft.com/office/drawing/2014/main" id="{A63FBD3A-D154-43F4-8EB4-FC5CC5DD43C4}"/>
              </a:ext>
            </a:extLst>
          </p:cNvPr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844985" y="2695181"/>
            <a:ext cx="636000" cy="1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1082" descr="logo_styra.png">
            <a:extLst>
              <a:ext uri="{FF2B5EF4-FFF2-40B4-BE49-F238E27FC236}">
                <a16:creationId xmlns:a16="http://schemas.microsoft.com/office/drawing/2014/main" id="{ED414844-8B70-4AE8-BA84-A09C3EB4CF8D}"/>
              </a:ext>
            </a:extLst>
          </p:cNvPr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435641" y="3669050"/>
            <a:ext cx="513600" cy="35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1083">
            <a:extLst>
              <a:ext uri="{FF2B5EF4-FFF2-40B4-BE49-F238E27FC236}">
                <a16:creationId xmlns:a16="http://schemas.microsoft.com/office/drawing/2014/main" id="{DD63A871-6B35-4B70-B950-80620529F98A}"/>
              </a:ext>
            </a:extLst>
          </p:cNvPr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833631" y="3687885"/>
            <a:ext cx="5136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1084">
            <a:extLst>
              <a:ext uri="{FF2B5EF4-FFF2-40B4-BE49-F238E27FC236}">
                <a16:creationId xmlns:a16="http://schemas.microsoft.com/office/drawing/2014/main" id="{C0F275A5-3316-40CD-B1F2-93C8F2AF0503}"/>
              </a:ext>
            </a:extLst>
          </p:cNvPr>
          <p:cNvPicPr preferRelativeResize="0"/>
          <p:nvPr/>
        </p:nvPicPr>
        <p:blipFill rotWithShape="1">
          <a:blip r:embed="rId46">
            <a:alphaModFix/>
          </a:blip>
          <a:srcRect l="8876" r="9236"/>
          <a:stretch/>
        </p:blipFill>
        <p:spPr>
          <a:xfrm>
            <a:off x="4636203" y="4163984"/>
            <a:ext cx="513600" cy="38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1085">
            <a:extLst>
              <a:ext uri="{FF2B5EF4-FFF2-40B4-BE49-F238E27FC236}">
                <a16:creationId xmlns:a16="http://schemas.microsoft.com/office/drawing/2014/main" id="{764CF571-DF41-4C25-BF18-CEE88A21B03C}"/>
              </a:ext>
            </a:extLst>
          </p:cNvPr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229113" y="2630373"/>
            <a:ext cx="796500" cy="27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1086">
            <a:extLst>
              <a:ext uri="{FF2B5EF4-FFF2-40B4-BE49-F238E27FC236}">
                <a16:creationId xmlns:a16="http://schemas.microsoft.com/office/drawing/2014/main" id="{21BD35AF-D79B-488E-A404-5718656803B0}"/>
              </a:ext>
            </a:extLst>
          </p:cNvPr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8542141" y="2690426"/>
            <a:ext cx="585300" cy="15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1087">
            <a:extLst>
              <a:ext uri="{FF2B5EF4-FFF2-40B4-BE49-F238E27FC236}">
                <a16:creationId xmlns:a16="http://schemas.microsoft.com/office/drawing/2014/main" id="{D69C733E-7CD9-4E42-89E6-C65DDD1B2DC3}"/>
              </a:ext>
            </a:extLst>
          </p:cNvPr>
          <p:cNvPicPr preferRelativeResize="0"/>
          <p:nvPr/>
        </p:nvPicPr>
        <p:blipFill rotWithShape="1">
          <a:blip r:embed="rId49">
            <a:alphaModFix/>
          </a:blip>
          <a:srcRect l="5508" t="22321" r="6633" b="18674"/>
          <a:stretch/>
        </p:blipFill>
        <p:spPr>
          <a:xfrm>
            <a:off x="3870327" y="3205718"/>
            <a:ext cx="832500" cy="16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1088">
            <a:extLst>
              <a:ext uri="{FF2B5EF4-FFF2-40B4-BE49-F238E27FC236}">
                <a16:creationId xmlns:a16="http://schemas.microsoft.com/office/drawing/2014/main" id="{CE06D129-2A88-44FC-BDB4-B738C465B500}"/>
              </a:ext>
            </a:extLst>
          </p:cNvPr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8488609" y="3194184"/>
            <a:ext cx="636000" cy="1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1089">
            <a:extLst>
              <a:ext uri="{FF2B5EF4-FFF2-40B4-BE49-F238E27FC236}">
                <a16:creationId xmlns:a16="http://schemas.microsoft.com/office/drawing/2014/main" id="{A3228757-B4DC-4ACD-BB1A-CBBD0B06BB8A}"/>
              </a:ext>
            </a:extLst>
          </p:cNvPr>
          <p:cNvPicPr preferRelativeResize="0"/>
          <p:nvPr/>
        </p:nvPicPr>
        <p:blipFill rotWithShape="1">
          <a:blip r:embed="rId51">
            <a:alphaModFix/>
          </a:blip>
          <a:srcRect l="9028" t="22388" r="8592" b="21047"/>
          <a:stretch/>
        </p:blipFill>
        <p:spPr>
          <a:xfrm>
            <a:off x="8419780" y="3739969"/>
            <a:ext cx="663900" cy="21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1090">
            <a:extLst>
              <a:ext uri="{FF2B5EF4-FFF2-40B4-BE49-F238E27FC236}">
                <a16:creationId xmlns:a16="http://schemas.microsoft.com/office/drawing/2014/main" id="{104382C0-129B-4BC0-9318-0EB8B9739E61}"/>
              </a:ext>
            </a:extLst>
          </p:cNvPr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6112432" y="4203526"/>
            <a:ext cx="513600" cy="30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1091">
            <a:extLst>
              <a:ext uri="{FF2B5EF4-FFF2-40B4-BE49-F238E27FC236}">
                <a16:creationId xmlns:a16="http://schemas.microsoft.com/office/drawing/2014/main" id="{35FED28F-39E9-4627-93B7-1963993BE8BB}"/>
              </a:ext>
            </a:extLst>
          </p:cNvPr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8596475" y="4151893"/>
            <a:ext cx="471300" cy="40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1092">
            <a:extLst>
              <a:ext uri="{FF2B5EF4-FFF2-40B4-BE49-F238E27FC236}">
                <a16:creationId xmlns:a16="http://schemas.microsoft.com/office/drawing/2014/main" id="{27E761A1-81B7-4787-96A5-EF8712B3DAA6}"/>
              </a:ext>
            </a:extLst>
          </p:cNvPr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2480961" y="4172210"/>
            <a:ext cx="414900" cy="36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1093">
            <a:extLst>
              <a:ext uri="{FF2B5EF4-FFF2-40B4-BE49-F238E27FC236}">
                <a16:creationId xmlns:a16="http://schemas.microsoft.com/office/drawing/2014/main" id="{46CC809C-C048-49DF-81AB-FBF49339877D}"/>
              </a:ext>
            </a:extLst>
          </p:cNvPr>
          <p:cNvPicPr preferRelativeResize="0"/>
          <p:nvPr/>
        </p:nvPicPr>
        <p:blipFill rotWithShape="1">
          <a:blip r:embed="rId55">
            <a:alphaModFix/>
          </a:blip>
          <a:srcRect l="5394" t="14910" r="5287" b="14387"/>
          <a:stretch/>
        </p:blipFill>
        <p:spPr>
          <a:xfrm>
            <a:off x="6695368" y="3736299"/>
            <a:ext cx="704702" cy="21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1094">
            <a:extLst>
              <a:ext uri="{FF2B5EF4-FFF2-40B4-BE49-F238E27FC236}">
                <a16:creationId xmlns:a16="http://schemas.microsoft.com/office/drawing/2014/main" id="{D9E6A3E5-0DAA-4E84-8F4F-9B35F42CCD7C}"/>
              </a:ext>
            </a:extLst>
          </p:cNvPr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28261" y="4260298"/>
            <a:ext cx="743700" cy="19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1095" descr="数人云logo.jpg">
            <a:extLst>
              <a:ext uri="{FF2B5EF4-FFF2-40B4-BE49-F238E27FC236}">
                <a16:creationId xmlns:a16="http://schemas.microsoft.com/office/drawing/2014/main" id="{67F32030-F058-442F-BE3F-1B8DB2E0AB63}"/>
              </a:ext>
            </a:extLst>
          </p:cNvPr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4932608" y="3179382"/>
            <a:ext cx="743625" cy="22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1096">
            <a:extLst>
              <a:ext uri="{FF2B5EF4-FFF2-40B4-BE49-F238E27FC236}">
                <a16:creationId xmlns:a16="http://schemas.microsoft.com/office/drawing/2014/main" id="{BFF16E12-FD5D-4C71-BB77-26165CEFD051}"/>
              </a:ext>
            </a:extLst>
          </p:cNvPr>
          <p:cNvPicPr preferRelativeResize="0"/>
          <p:nvPr/>
        </p:nvPicPr>
        <p:blipFill rotWithShape="1">
          <a:blip r:embed="rId58">
            <a:alphaModFix/>
          </a:blip>
          <a:srcRect l="4979" t="14437" r="4979" b="16616"/>
          <a:stretch/>
        </p:blipFill>
        <p:spPr>
          <a:xfrm>
            <a:off x="6703244" y="1592977"/>
            <a:ext cx="636000" cy="24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1097">
            <a:extLst>
              <a:ext uri="{FF2B5EF4-FFF2-40B4-BE49-F238E27FC236}">
                <a16:creationId xmlns:a16="http://schemas.microsoft.com/office/drawing/2014/main" id="{8320A992-AF7E-40F8-B906-6666C01CE255}"/>
              </a:ext>
            </a:extLst>
          </p:cNvPr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2901742" y="2181627"/>
            <a:ext cx="743624" cy="16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1098">
            <a:extLst>
              <a:ext uri="{FF2B5EF4-FFF2-40B4-BE49-F238E27FC236}">
                <a16:creationId xmlns:a16="http://schemas.microsoft.com/office/drawing/2014/main" id="{508A5018-0A78-433D-A1BD-E74E4FABB112}"/>
              </a:ext>
            </a:extLst>
          </p:cNvPr>
          <p:cNvPicPr preferRelativeResize="0"/>
          <p:nvPr/>
        </p:nvPicPr>
        <p:blipFill rotWithShape="1">
          <a:blip r:embed="rId60">
            <a:alphaModFix/>
          </a:blip>
          <a:srcRect l="24224" t="27039" r="21067" b="26140"/>
          <a:stretch/>
        </p:blipFill>
        <p:spPr>
          <a:xfrm>
            <a:off x="112577" y="3650590"/>
            <a:ext cx="548700" cy="38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1099">
            <a:extLst>
              <a:ext uri="{FF2B5EF4-FFF2-40B4-BE49-F238E27FC236}">
                <a16:creationId xmlns:a16="http://schemas.microsoft.com/office/drawing/2014/main" id="{19392C23-274D-4767-A6AB-B80E5178F509}"/>
              </a:ext>
            </a:extLst>
          </p:cNvPr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1300357" y="2583744"/>
            <a:ext cx="675000" cy="36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1100">
            <a:extLst>
              <a:ext uri="{FF2B5EF4-FFF2-40B4-BE49-F238E27FC236}">
                <a16:creationId xmlns:a16="http://schemas.microsoft.com/office/drawing/2014/main" id="{82948416-6C5C-4A92-A804-9C5F69A82B1F}"/>
              </a:ext>
            </a:extLst>
          </p:cNvPr>
          <p:cNvPicPr preferRelativeResize="0"/>
          <p:nvPr/>
        </p:nvPicPr>
        <p:blipFill rotWithShape="1">
          <a:blip r:embed="rId62">
            <a:alphaModFix/>
          </a:blip>
          <a:srcRect t="30710" b="31463"/>
          <a:stretch/>
        </p:blipFill>
        <p:spPr>
          <a:xfrm>
            <a:off x="7124022" y="2645707"/>
            <a:ext cx="636000" cy="24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1101">
            <a:extLst>
              <a:ext uri="{FF2B5EF4-FFF2-40B4-BE49-F238E27FC236}">
                <a16:creationId xmlns:a16="http://schemas.microsoft.com/office/drawing/2014/main" id="{4AD8D38A-DECA-4435-897A-E18034CB2EBF}"/>
              </a:ext>
            </a:extLst>
          </p:cNvPr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4307080" y="1041472"/>
            <a:ext cx="899100" cy="314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1102">
            <a:extLst>
              <a:ext uri="{FF2B5EF4-FFF2-40B4-BE49-F238E27FC236}">
                <a16:creationId xmlns:a16="http://schemas.microsoft.com/office/drawing/2014/main" id="{559EB3EC-6D4A-4578-91F6-A457FCC48E02}"/>
              </a:ext>
            </a:extLst>
          </p:cNvPr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3898089" y="4167565"/>
            <a:ext cx="513600" cy="37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1103">
            <a:extLst>
              <a:ext uri="{FF2B5EF4-FFF2-40B4-BE49-F238E27FC236}">
                <a16:creationId xmlns:a16="http://schemas.microsoft.com/office/drawing/2014/main" id="{CBDCAC38-DFBC-41C4-A66A-32C587ADD389}"/>
              </a:ext>
            </a:extLst>
          </p:cNvPr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6771821" y="3211499"/>
            <a:ext cx="743625" cy="15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1104">
            <a:extLst>
              <a:ext uri="{FF2B5EF4-FFF2-40B4-BE49-F238E27FC236}">
                <a16:creationId xmlns:a16="http://schemas.microsoft.com/office/drawing/2014/main" id="{43EDFA9D-C825-419B-882D-5C1128936D31}"/>
              </a:ext>
            </a:extLst>
          </p:cNvPr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493675" y="1108645"/>
            <a:ext cx="796500" cy="18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1105">
            <a:extLst>
              <a:ext uri="{FF2B5EF4-FFF2-40B4-BE49-F238E27FC236}">
                <a16:creationId xmlns:a16="http://schemas.microsoft.com/office/drawing/2014/main" id="{AB59A5A7-19CD-48B3-A969-18AF08799C1D}"/>
              </a:ext>
            </a:extLst>
          </p:cNvPr>
          <p:cNvPicPr preferRelativeResize="0"/>
          <p:nvPr/>
        </p:nvPicPr>
        <p:blipFill rotWithShape="1">
          <a:blip r:embed="rId67">
            <a:alphaModFix/>
          </a:blip>
          <a:srcRect l="2770" t="14322" r="2343" b="17765"/>
          <a:stretch/>
        </p:blipFill>
        <p:spPr>
          <a:xfrm>
            <a:off x="41476" y="1583335"/>
            <a:ext cx="743701" cy="2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1106">
            <a:extLst>
              <a:ext uri="{FF2B5EF4-FFF2-40B4-BE49-F238E27FC236}">
                <a16:creationId xmlns:a16="http://schemas.microsoft.com/office/drawing/2014/main" id="{F6A235F3-5CB4-4366-87A7-D8494A4672C7}"/>
              </a:ext>
            </a:extLst>
          </p:cNvPr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6903831" y="2165926"/>
            <a:ext cx="548700" cy="20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1107">
            <a:extLst>
              <a:ext uri="{FF2B5EF4-FFF2-40B4-BE49-F238E27FC236}">
                <a16:creationId xmlns:a16="http://schemas.microsoft.com/office/drawing/2014/main" id="{AD0E3D16-65A6-4854-B632-85C1F5B7409C}"/>
              </a:ext>
            </a:extLst>
          </p:cNvPr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5374318" y="4159259"/>
            <a:ext cx="513600" cy="39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1108">
            <a:extLst>
              <a:ext uri="{FF2B5EF4-FFF2-40B4-BE49-F238E27FC236}">
                <a16:creationId xmlns:a16="http://schemas.microsoft.com/office/drawing/2014/main" id="{1092C0D4-F968-4D9F-8AC8-E60769E04254}"/>
              </a:ext>
            </a:extLst>
          </p:cNvPr>
          <p:cNvPicPr preferRelativeResize="0"/>
          <p:nvPr/>
        </p:nvPicPr>
        <p:blipFill rotWithShape="1">
          <a:blip r:embed="rId70">
            <a:alphaModFix/>
          </a:blip>
          <a:srcRect l="3777" r="4529" b="12587"/>
          <a:stretch/>
        </p:blipFill>
        <p:spPr>
          <a:xfrm>
            <a:off x="1715164" y="3173866"/>
            <a:ext cx="899100" cy="23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1109">
            <a:extLst>
              <a:ext uri="{FF2B5EF4-FFF2-40B4-BE49-F238E27FC236}">
                <a16:creationId xmlns:a16="http://schemas.microsoft.com/office/drawing/2014/main" id="{C1E98AE1-FF76-4D78-BB6F-D0DF33D0A218}"/>
              </a:ext>
            </a:extLst>
          </p:cNvPr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5906014" y="3200536"/>
            <a:ext cx="636025" cy="17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1110">
            <a:extLst>
              <a:ext uri="{FF2B5EF4-FFF2-40B4-BE49-F238E27FC236}">
                <a16:creationId xmlns:a16="http://schemas.microsoft.com/office/drawing/2014/main" id="{44327D3B-BA48-452A-8B86-CFA07CF09EB5}"/>
              </a:ext>
            </a:extLst>
          </p:cNvPr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7600824" y="2067767"/>
            <a:ext cx="636000" cy="39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1111">
            <a:extLst>
              <a:ext uri="{FF2B5EF4-FFF2-40B4-BE49-F238E27FC236}">
                <a16:creationId xmlns:a16="http://schemas.microsoft.com/office/drawing/2014/main" id="{59FB0C7D-8D5F-4DFE-B927-306A346D1165}"/>
              </a:ext>
            </a:extLst>
          </p:cNvPr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844045" y="3228519"/>
            <a:ext cx="796500" cy="122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1112">
            <a:extLst>
              <a:ext uri="{FF2B5EF4-FFF2-40B4-BE49-F238E27FC236}">
                <a16:creationId xmlns:a16="http://schemas.microsoft.com/office/drawing/2014/main" id="{6DCDE68C-83F7-45B4-94E8-B80027EFF28C}"/>
              </a:ext>
            </a:extLst>
          </p:cNvPr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1671146" y="4282583"/>
            <a:ext cx="585300" cy="1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1113">
            <a:extLst>
              <a:ext uri="{FF2B5EF4-FFF2-40B4-BE49-F238E27FC236}">
                <a16:creationId xmlns:a16="http://schemas.microsoft.com/office/drawing/2014/main" id="{0D8F47FE-7981-4E9D-9098-D86D721BDA56}"/>
              </a:ext>
            </a:extLst>
          </p:cNvPr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6284238" y="2030862"/>
            <a:ext cx="471300" cy="4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1114">
            <a:extLst>
              <a:ext uri="{FF2B5EF4-FFF2-40B4-BE49-F238E27FC236}">
                <a16:creationId xmlns:a16="http://schemas.microsoft.com/office/drawing/2014/main" id="{F1B4A390-48A3-49E0-8441-9EA45A4357CF}"/>
              </a:ext>
            </a:extLst>
          </p:cNvPr>
          <p:cNvPicPr preferRelativeResize="0"/>
          <p:nvPr/>
        </p:nvPicPr>
        <p:blipFill rotWithShape="1">
          <a:blip r:embed="rId76">
            <a:alphaModFix/>
          </a:blip>
          <a:srcRect l="5164" t="38489" r="5164" b="36729"/>
          <a:stretch/>
        </p:blipFill>
        <p:spPr>
          <a:xfrm>
            <a:off x="71960" y="1110925"/>
            <a:ext cx="636000" cy="1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1115">
            <a:extLst>
              <a:ext uri="{FF2B5EF4-FFF2-40B4-BE49-F238E27FC236}">
                <a16:creationId xmlns:a16="http://schemas.microsoft.com/office/drawing/2014/main" id="{DF4FF9A2-BCD3-4EDD-A63B-84FB7F9704DE}"/>
              </a:ext>
            </a:extLst>
          </p:cNvPr>
          <p:cNvPicPr preferRelativeResize="0"/>
          <p:nvPr/>
        </p:nvPicPr>
        <p:blipFill rotWithShape="1">
          <a:blip r:embed="rId77">
            <a:alphaModFix/>
          </a:blip>
          <a:srcRect l="8892" r="7299"/>
          <a:stretch/>
        </p:blipFill>
        <p:spPr>
          <a:xfrm>
            <a:off x="766864" y="968596"/>
            <a:ext cx="414900" cy="46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1116">
            <a:extLst>
              <a:ext uri="{FF2B5EF4-FFF2-40B4-BE49-F238E27FC236}">
                <a16:creationId xmlns:a16="http://schemas.microsoft.com/office/drawing/2014/main" id="{2F7402D6-5E40-4F1F-B9ED-84877FE8050B}"/>
              </a:ext>
            </a:extLst>
          </p:cNvPr>
          <p:cNvPicPr preferRelativeResize="0"/>
          <p:nvPr/>
        </p:nvPicPr>
        <p:blipFill rotWithShape="1">
          <a:blip r:embed="rId78">
            <a:alphaModFix/>
          </a:blip>
          <a:srcRect l="7411" r="9875"/>
          <a:stretch/>
        </p:blipFill>
        <p:spPr>
          <a:xfrm>
            <a:off x="1240668" y="1002532"/>
            <a:ext cx="663900" cy="39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1117">
            <a:extLst>
              <a:ext uri="{FF2B5EF4-FFF2-40B4-BE49-F238E27FC236}">
                <a16:creationId xmlns:a16="http://schemas.microsoft.com/office/drawing/2014/main" id="{E0F218CF-04AA-400A-AD64-DCA8D18D4B9A}"/>
              </a:ext>
            </a:extLst>
          </p:cNvPr>
          <p:cNvPicPr preferRelativeResize="0"/>
          <p:nvPr/>
        </p:nvPicPr>
        <p:blipFill>
          <a:blip r:embed="rId79">
            <a:alphaModFix/>
          </a:blip>
          <a:stretch>
            <a:fillRect/>
          </a:stretch>
        </p:blipFill>
        <p:spPr>
          <a:xfrm>
            <a:off x="2968675" y="2574113"/>
            <a:ext cx="777900" cy="38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1118">
            <a:extLst>
              <a:ext uri="{FF2B5EF4-FFF2-40B4-BE49-F238E27FC236}">
                <a16:creationId xmlns:a16="http://schemas.microsoft.com/office/drawing/2014/main" id="{855783EE-BAC1-42A7-B432-B0C9B5F48179}"/>
              </a:ext>
            </a:extLst>
          </p:cNvPr>
          <p:cNvPicPr preferRelativeResize="0"/>
          <p:nvPr/>
        </p:nvPicPr>
        <p:blipFill>
          <a:blip r:embed="rId80">
            <a:alphaModFix/>
          </a:blip>
          <a:stretch>
            <a:fillRect/>
          </a:stretch>
        </p:blipFill>
        <p:spPr>
          <a:xfrm>
            <a:off x="5339446" y="2217850"/>
            <a:ext cx="796500" cy="9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1119">
            <a:extLst>
              <a:ext uri="{FF2B5EF4-FFF2-40B4-BE49-F238E27FC236}">
                <a16:creationId xmlns:a16="http://schemas.microsoft.com/office/drawing/2014/main" id="{4BD49E15-B4FE-42FC-9E04-54B978F8E049}"/>
              </a:ext>
            </a:extLst>
          </p:cNvPr>
          <p:cNvPicPr preferRelativeResize="0"/>
          <p:nvPr/>
        </p:nvPicPr>
        <p:blipFill>
          <a:blip r:embed="rId81">
            <a:alphaModFix/>
          </a:blip>
          <a:stretch>
            <a:fillRect/>
          </a:stretch>
        </p:blipFill>
        <p:spPr>
          <a:xfrm>
            <a:off x="971783" y="3112943"/>
            <a:ext cx="513600" cy="35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1120">
            <a:extLst>
              <a:ext uri="{FF2B5EF4-FFF2-40B4-BE49-F238E27FC236}">
                <a16:creationId xmlns:a16="http://schemas.microsoft.com/office/drawing/2014/main" id="{8B9B9EC6-AD9F-43B0-A63E-EC9EEA867060}"/>
              </a:ext>
            </a:extLst>
          </p:cNvPr>
          <p:cNvPicPr preferRelativeResize="0"/>
          <p:nvPr/>
        </p:nvPicPr>
        <p:blipFill>
          <a:blip r:embed="rId82">
            <a:alphaModFix/>
          </a:blip>
          <a:stretch>
            <a:fillRect/>
          </a:stretch>
        </p:blipFill>
        <p:spPr>
          <a:xfrm>
            <a:off x="4579394" y="2651938"/>
            <a:ext cx="777900" cy="22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1121">
            <a:extLst>
              <a:ext uri="{FF2B5EF4-FFF2-40B4-BE49-F238E27FC236}">
                <a16:creationId xmlns:a16="http://schemas.microsoft.com/office/drawing/2014/main" id="{DFB6AD9E-1495-4A0C-B9C5-122ED40890F4}"/>
              </a:ext>
            </a:extLst>
          </p:cNvPr>
          <p:cNvPicPr preferRelativeResize="0"/>
          <p:nvPr/>
        </p:nvPicPr>
        <p:blipFill>
          <a:blip r:embed="rId83">
            <a:alphaModFix/>
          </a:blip>
          <a:stretch>
            <a:fillRect/>
          </a:stretch>
        </p:blipFill>
        <p:spPr>
          <a:xfrm>
            <a:off x="7464273" y="1089202"/>
            <a:ext cx="832500" cy="2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適合認証</a:t>
            </a:r>
            <a:br>
              <a:rPr lang="en-US" dirty="0"/>
            </a:br>
            <a:r>
              <a:rPr lang="en-US" sz="1400" dirty="0"/>
              <a:t>Certified Kubernetes Conformance</a:t>
            </a:r>
            <a:endParaRPr sz="1400" dirty="0"/>
          </a:p>
        </p:txBody>
      </p:sp>
      <p:sp>
        <p:nvSpPr>
          <p:cNvPr id="1010" name="Shape 1010"/>
          <p:cNvSpPr txBox="1">
            <a:spLocks noGrp="1"/>
          </p:cNvSpPr>
          <p:nvPr>
            <p:ph type="body" idx="4294967295"/>
          </p:nvPr>
        </p:nvSpPr>
        <p:spPr>
          <a:xfrm>
            <a:off x="159026" y="990600"/>
            <a:ext cx="7239118" cy="3614738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dirty="0">
                <a:latin typeface="+mn-ea"/>
                <a:ea typeface="+mn-ea"/>
              </a:rPr>
              <a:t>CNCF</a:t>
            </a:r>
            <a:r>
              <a:rPr lang="ja-JP" altLang="en-US" sz="2400" dirty="0">
                <a:latin typeface="+mn-ea"/>
                <a:ea typeface="+mn-ea"/>
              </a:rPr>
              <a:t>は</a:t>
            </a:r>
            <a:r>
              <a:rPr lang="en-US" altLang="ja-JP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に向けたソフトウェア適合認証を提供開始</a:t>
            </a:r>
            <a:endParaRPr lang="en-US" sz="24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+mn-ea"/>
                <a:ea typeface="+mn-ea"/>
              </a:rPr>
              <a:t>適合試験を実施し、アップロード結果を提出</a:t>
            </a:r>
            <a:endParaRPr lang="en-US" sz="22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+mn-ea"/>
                <a:ea typeface="+mn-ea"/>
              </a:rPr>
              <a:t>適合認証に対する新しい </a:t>
            </a:r>
            <a:r>
              <a:rPr lang="en-US" altLang="ja-JP" sz="2200" dirty="0">
                <a:latin typeface="+mn-ea"/>
                <a:ea typeface="+mn-ea"/>
              </a:rPr>
              <a:t>Kubernetes </a:t>
            </a:r>
            <a:r>
              <a:rPr lang="ja-JP" altLang="en-US" sz="2200" dirty="0">
                <a:latin typeface="+mn-ea"/>
                <a:ea typeface="+mn-ea"/>
              </a:rPr>
              <a:t>トレードマークをフレキシブルに使える</a:t>
            </a:r>
            <a:endParaRPr lang="en-US" sz="22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+mn-ea"/>
                <a:ea typeface="+mn-ea"/>
              </a:rPr>
              <a:t>対応している環境は </a:t>
            </a:r>
            <a:r>
              <a:rPr lang="en-US" altLang="ja-JP" sz="2200" dirty="0">
                <a:latin typeface="+mn-ea"/>
                <a:ea typeface="+mn-ea"/>
              </a:rPr>
              <a:t>K8s 1.9 </a:t>
            </a:r>
            <a:r>
              <a:rPr lang="ja-JP" altLang="en-US" sz="2200" dirty="0">
                <a:latin typeface="+mn-ea"/>
                <a:ea typeface="+mn-ea"/>
              </a:rPr>
              <a:t>および </a:t>
            </a:r>
            <a:r>
              <a:rPr lang="en-US" altLang="ja-JP" sz="2200" dirty="0">
                <a:latin typeface="+mn-ea"/>
                <a:ea typeface="+mn-ea"/>
              </a:rPr>
              <a:t>1.10</a:t>
            </a:r>
            <a:endParaRPr sz="22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en-US" sz="2200" u="sng" dirty="0">
                <a:latin typeface="+mn-ea"/>
                <a:ea typeface="+mn-ea"/>
                <a:hlinkClick r:id="rId3"/>
              </a:rPr>
              <a:t>https://www.cncf.io/certification/software-conformance/</a:t>
            </a:r>
            <a:r>
              <a:rPr lang="en-US" sz="2200" dirty="0">
                <a:latin typeface="+mn-ea"/>
                <a:ea typeface="+mn-ea"/>
              </a:rPr>
              <a:t> </a:t>
            </a:r>
            <a:endParaRPr sz="2200" dirty="0">
              <a:latin typeface="+mn-ea"/>
              <a:ea typeface="+mn-ea"/>
            </a:endParaRPr>
          </a:p>
        </p:txBody>
      </p:sp>
      <p:pic>
        <p:nvPicPr>
          <p:cNvPr id="1011" name="Shape 10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144" y="1299124"/>
            <a:ext cx="1535750" cy="2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j-ea"/>
                <a:ea typeface="+mj-ea"/>
              </a:rPr>
              <a:t>60</a:t>
            </a:r>
            <a:r>
              <a:rPr lang="ja-JP" altLang="en-US" dirty="0">
                <a:latin typeface="+mj-ea"/>
                <a:ea typeface="+mj-ea"/>
              </a:rPr>
              <a:t>の認定</a:t>
            </a:r>
            <a:r>
              <a:rPr lang="en-US" altLang="ja-JP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パートナー</a:t>
            </a:r>
            <a:br>
              <a:rPr lang="en-US" dirty="0"/>
            </a:br>
            <a:r>
              <a:rPr lang="en-US" sz="1400" dirty="0"/>
              <a:t>60 Certified Kubernetes Partners</a:t>
            </a:r>
            <a:endParaRPr sz="1400" dirty="0"/>
          </a:p>
        </p:txBody>
      </p:sp>
      <p:pic>
        <p:nvPicPr>
          <p:cNvPr id="58" name="Shape 1135">
            <a:extLst>
              <a:ext uri="{FF2B5EF4-FFF2-40B4-BE49-F238E27FC236}">
                <a16:creationId xmlns:a16="http://schemas.microsoft.com/office/drawing/2014/main" id="{C900940A-8B7F-44DF-AEC9-A68BFCFF50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551" b="12856"/>
          <a:stretch/>
        </p:blipFill>
        <p:spPr>
          <a:xfrm>
            <a:off x="3683660" y="984827"/>
            <a:ext cx="661100" cy="32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1136">
            <a:extLst>
              <a:ext uri="{FF2B5EF4-FFF2-40B4-BE49-F238E27FC236}">
                <a16:creationId xmlns:a16="http://schemas.microsoft.com/office/drawing/2014/main" id="{FE341EAA-13C7-4486-81DB-240035ECB7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702" y="1043736"/>
            <a:ext cx="779524" cy="20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137">
            <a:extLst>
              <a:ext uri="{FF2B5EF4-FFF2-40B4-BE49-F238E27FC236}">
                <a16:creationId xmlns:a16="http://schemas.microsoft.com/office/drawing/2014/main" id="{F4CAB3DC-0F40-4F78-A7DB-C1DA5A7DF7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605" r="16542"/>
          <a:stretch/>
        </p:blipFill>
        <p:spPr>
          <a:xfrm>
            <a:off x="51680" y="1594371"/>
            <a:ext cx="474000" cy="44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138">
            <a:extLst>
              <a:ext uri="{FF2B5EF4-FFF2-40B4-BE49-F238E27FC236}">
                <a16:creationId xmlns:a16="http://schemas.microsoft.com/office/drawing/2014/main" id="{C0538740-0216-4152-8079-0A2D34C020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452" y="1642488"/>
            <a:ext cx="548700" cy="35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139">
            <a:extLst>
              <a:ext uri="{FF2B5EF4-FFF2-40B4-BE49-F238E27FC236}">
                <a16:creationId xmlns:a16="http://schemas.microsoft.com/office/drawing/2014/main" id="{4C9ACE83-1961-421E-BCE6-1CD14D22B4D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3923" y="1590167"/>
            <a:ext cx="635750" cy="4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1140">
            <a:extLst>
              <a:ext uri="{FF2B5EF4-FFF2-40B4-BE49-F238E27FC236}">
                <a16:creationId xmlns:a16="http://schemas.microsoft.com/office/drawing/2014/main" id="{435AA5CE-1C67-47E1-B8AC-6A6FBD6752A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8717" y="1614707"/>
            <a:ext cx="635750" cy="40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1141">
            <a:extLst>
              <a:ext uri="{FF2B5EF4-FFF2-40B4-BE49-F238E27FC236}">
                <a16:creationId xmlns:a16="http://schemas.microsoft.com/office/drawing/2014/main" id="{F04954B2-A65E-43B1-9023-152B85D9A87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1719" b="23083"/>
          <a:stretch/>
        </p:blipFill>
        <p:spPr>
          <a:xfrm>
            <a:off x="4149238" y="1633683"/>
            <a:ext cx="930175" cy="36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1142">
            <a:extLst>
              <a:ext uri="{FF2B5EF4-FFF2-40B4-BE49-F238E27FC236}">
                <a16:creationId xmlns:a16="http://schemas.microsoft.com/office/drawing/2014/main" id="{AFA387E1-1F4A-4615-AE84-8EE1605C719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7780" r="9355"/>
          <a:stretch/>
        </p:blipFill>
        <p:spPr>
          <a:xfrm>
            <a:off x="6419132" y="1619751"/>
            <a:ext cx="513725" cy="39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1143">
            <a:extLst>
              <a:ext uri="{FF2B5EF4-FFF2-40B4-BE49-F238E27FC236}">
                <a16:creationId xmlns:a16="http://schemas.microsoft.com/office/drawing/2014/main" id="{F67DCAE8-46CE-41FA-8CF1-BF46A44DA76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5514" b="16291"/>
          <a:stretch/>
        </p:blipFill>
        <p:spPr>
          <a:xfrm>
            <a:off x="5355392" y="2254144"/>
            <a:ext cx="729350" cy="31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1144">
            <a:extLst>
              <a:ext uri="{FF2B5EF4-FFF2-40B4-BE49-F238E27FC236}">
                <a16:creationId xmlns:a16="http://schemas.microsoft.com/office/drawing/2014/main" id="{CD62523B-5F97-424F-91BC-17B693A5CEC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84736" y="2180346"/>
            <a:ext cx="729350" cy="46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145">
            <a:extLst>
              <a:ext uri="{FF2B5EF4-FFF2-40B4-BE49-F238E27FC236}">
                <a16:creationId xmlns:a16="http://schemas.microsoft.com/office/drawing/2014/main" id="{612CE2CC-5A87-4A77-8701-137D24E9341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t="22229" b="13187"/>
          <a:stretch/>
        </p:blipFill>
        <p:spPr>
          <a:xfrm>
            <a:off x="4867755" y="2957781"/>
            <a:ext cx="729350" cy="30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1146">
            <a:extLst>
              <a:ext uri="{FF2B5EF4-FFF2-40B4-BE49-F238E27FC236}">
                <a16:creationId xmlns:a16="http://schemas.microsoft.com/office/drawing/2014/main" id="{056F2B38-1707-454F-AC3B-2699BCC6AA35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75450" y="2932995"/>
            <a:ext cx="548700" cy="35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1147">
            <a:extLst>
              <a:ext uri="{FF2B5EF4-FFF2-40B4-BE49-F238E27FC236}">
                <a16:creationId xmlns:a16="http://schemas.microsoft.com/office/drawing/2014/main" id="{B3664FD4-C36E-4815-BC64-21FA60FCC9EB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502495" y="2932995"/>
            <a:ext cx="548700" cy="35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1148">
            <a:extLst>
              <a:ext uri="{FF2B5EF4-FFF2-40B4-BE49-F238E27FC236}">
                <a16:creationId xmlns:a16="http://schemas.microsoft.com/office/drawing/2014/main" id="{6D6FCE70-2297-46AE-89DB-2E614E19C44E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28927" b="34354"/>
          <a:stretch/>
        </p:blipFill>
        <p:spPr>
          <a:xfrm>
            <a:off x="1357308" y="3614722"/>
            <a:ext cx="779525" cy="18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1149">
            <a:extLst>
              <a:ext uri="{FF2B5EF4-FFF2-40B4-BE49-F238E27FC236}">
                <a16:creationId xmlns:a16="http://schemas.microsoft.com/office/drawing/2014/main" id="{84D0CEAF-CA27-45A6-9286-423B13FBE60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75727" y="3517480"/>
            <a:ext cx="590675" cy="37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1150">
            <a:extLst>
              <a:ext uri="{FF2B5EF4-FFF2-40B4-BE49-F238E27FC236}">
                <a16:creationId xmlns:a16="http://schemas.microsoft.com/office/drawing/2014/main" id="{B2F134C3-9FCF-4BA0-A1C5-D5817B87BDCB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45953" y="3517716"/>
            <a:ext cx="590675" cy="376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1151">
            <a:extLst>
              <a:ext uri="{FF2B5EF4-FFF2-40B4-BE49-F238E27FC236}">
                <a16:creationId xmlns:a16="http://schemas.microsoft.com/office/drawing/2014/main" id="{3305CFF4-E7D8-4430-8076-35730D8598D7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 t="20988" b="25126"/>
          <a:stretch/>
        </p:blipFill>
        <p:spPr>
          <a:xfrm>
            <a:off x="6475522" y="3557046"/>
            <a:ext cx="867550" cy="29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152">
            <a:extLst>
              <a:ext uri="{FF2B5EF4-FFF2-40B4-BE49-F238E27FC236}">
                <a16:creationId xmlns:a16="http://schemas.microsoft.com/office/drawing/2014/main" id="{E6EFEE53-69D1-423D-8DFC-A0E9664BA59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581966" y="3473151"/>
            <a:ext cx="729359" cy="46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153">
            <a:extLst>
              <a:ext uri="{FF2B5EF4-FFF2-40B4-BE49-F238E27FC236}">
                <a16:creationId xmlns:a16="http://schemas.microsoft.com/office/drawing/2014/main" id="{70ECF159-800F-4969-9B51-7297E0E8232A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50219" y="3531126"/>
            <a:ext cx="548700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1154">
            <a:extLst>
              <a:ext uri="{FF2B5EF4-FFF2-40B4-BE49-F238E27FC236}">
                <a16:creationId xmlns:a16="http://schemas.microsoft.com/office/drawing/2014/main" id="{7194D5D4-24C5-4B6B-8DDC-0014A1DB54C3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08325" y="4122116"/>
            <a:ext cx="635750" cy="40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155">
            <a:extLst>
              <a:ext uri="{FF2B5EF4-FFF2-40B4-BE49-F238E27FC236}">
                <a16:creationId xmlns:a16="http://schemas.microsoft.com/office/drawing/2014/main" id="{3F800C90-CF4E-42FF-B4DA-5C37A160DFDB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92314" y="4149631"/>
            <a:ext cx="548700" cy="35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156">
            <a:extLst>
              <a:ext uri="{FF2B5EF4-FFF2-40B4-BE49-F238E27FC236}">
                <a16:creationId xmlns:a16="http://schemas.microsoft.com/office/drawing/2014/main" id="{676176CB-E263-47A9-AEAD-0785B5FC9C7A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078916" y="4136223"/>
            <a:ext cx="590675" cy="37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157">
            <a:extLst>
              <a:ext uri="{FF2B5EF4-FFF2-40B4-BE49-F238E27FC236}">
                <a16:creationId xmlns:a16="http://schemas.microsoft.com/office/drawing/2014/main" id="{9034A9B2-1DE1-4289-9AF3-EB95171B9B06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 t="27023" b="18702"/>
          <a:stretch/>
        </p:blipFill>
        <p:spPr>
          <a:xfrm>
            <a:off x="4945593" y="4182651"/>
            <a:ext cx="821725" cy="28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158">
            <a:extLst>
              <a:ext uri="{FF2B5EF4-FFF2-40B4-BE49-F238E27FC236}">
                <a16:creationId xmlns:a16="http://schemas.microsoft.com/office/drawing/2014/main" id="{E0CAAAB2-BEB3-4A34-8F03-B237A8BEFC6D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 l="11659" r="9934"/>
          <a:stretch/>
        </p:blipFill>
        <p:spPr>
          <a:xfrm>
            <a:off x="6015556" y="4101368"/>
            <a:ext cx="548700" cy="4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159">
            <a:extLst>
              <a:ext uri="{FF2B5EF4-FFF2-40B4-BE49-F238E27FC236}">
                <a16:creationId xmlns:a16="http://schemas.microsoft.com/office/drawing/2014/main" id="{6B12750B-D6FF-4F27-83AD-72B2C67930CF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812495" y="4122083"/>
            <a:ext cx="635750" cy="40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1160">
            <a:extLst>
              <a:ext uri="{FF2B5EF4-FFF2-40B4-BE49-F238E27FC236}">
                <a16:creationId xmlns:a16="http://schemas.microsoft.com/office/drawing/2014/main" id="{47A2EACA-96C5-4703-B454-8A9A9BE9EE10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 l="3931" r="5283"/>
          <a:stretch/>
        </p:blipFill>
        <p:spPr>
          <a:xfrm>
            <a:off x="1664253" y="2259168"/>
            <a:ext cx="930175" cy="30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161">
            <a:extLst>
              <a:ext uri="{FF2B5EF4-FFF2-40B4-BE49-F238E27FC236}">
                <a16:creationId xmlns:a16="http://schemas.microsoft.com/office/drawing/2014/main" id="{28E5F9E5-D773-44E3-80A5-C8E34704704D}"/>
              </a:ext>
            </a:extLst>
          </p:cNvPr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917830" y="4166842"/>
            <a:ext cx="779524" cy="31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1162">
            <a:extLst>
              <a:ext uri="{FF2B5EF4-FFF2-40B4-BE49-F238E27FC236}">
                <a16:creationId xmlns:a16="http://schemas.microsoft.com/office/drawing/2014/main" id="{9F9A447E-8E46-4351-920A-173DA3707577}"/>
              </a:ext>
            </a:extLst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8187409" y="3010656"/>
            <a:ext cx="867550" cy="19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1163">
            <a:extLst>
              <a:ext uri="{FF2B5EF4-FFF2-40B4-BE49-F238E27FC236}">
                <a16:creationId xmlns:a16="http://schemas.microsoft.com/office/drawing/2014/main" id="{313A82A2-FF88-45BF-BEF8-AB19214AF83E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 t="11658" b="19561"/>
          <a:stretch/>
        </p:blipFill>
        <p:spPr>
          <a:xfrm>
            <a:off x="8455474" y="2216456"/>
            <a:ext cx="548700" cy="39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1164">
            <a:extLst>
              <a:ext uri="{FF2B5EF4-FFF2-40B4-BE49-F238E27FC236}">
                <a16:creationId xmlns:a16="http://schemas.microsoft.com/office/drawing/2014/main" id="{69C6023C-9E40-4AFD-BA62-E16D8D3A828E}"/>
              </a:ext>
            </a:extLst>
          </p:cNvPr>
          <p:cNvPicPr preferRelativeResize="0"/>
          <p:nvPr/>
        </p:nvPicPr>
        <p:blipFill rotWithShape="1">
          <a:blip r:embed="rId32">
            <a:alphaModFix/>
          </a:blip>
          <a:srcRect l="25670" r="26104"/>
          <a:stretch/>
        </p:blipFill>
        <p:spPr>
          <a:xfrm>
            <a:off x="4723059" y="2126660"/>
            <a:ext cx="43233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1165">
            <a:extLst>
              <a:ext uri="{FF2B5EF4-FFF2-40B4-BE49-F238E27FC236}">
                <a16:creationId xmlns:a16="http://schemas.microsoft.com/office/drawing/2014/main" id="{96F5ACDC-216E-460B-AF35-09D56ECED611}"/>
              </a:ext>
            </a:extLst>
          </p:cNvPr>
          <p:cNvPicPr preferRelativeResize="0"/>
          <p:nvPr/>
        </p:nvPicPr>
        <p:blipFill rotWithShape="1">
          <a:blip r:embed="rId33">
            <a:alphaModFix/>
          </a:blip>
          <a:srcRect l="10075" r="5615"/>
          <a:stretch/>
        </p:blipFill>
        <p:spPr>
          <a:xfrm>
            <a:off x="766262" y="2148535"/>
            <a:ext cx="697998" cy="5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1166">
            <a:extLst>
              <a:ext uri="{FF2B5EF4-FFF2-40B4-BE49-F238E27FC236}">
                <a16:creationId xmlns:a16="http://schemas.microsoft.com/office/drawing/2014/main" id="{ECB01BE4-9A7F-4EB2-A780-D67D65F79D1E}"/>
              </a:ext>
            </a:extLst>
          </p:cNvPr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867685" y="2969895"/>
            <a:ext cx="821725" cy="2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1167">
            <a:extLst>
              <a:ext uri="{FF2B5EF4-FFF2-40B4-BE49-F238E27FC236}">
                <a16:creationId xmlns:a16="http://schemas.microsoft.com/office/drawing/2014/main" id="{218D4B52-44D4-401A-BB4C-4FFA0A9EDFD4}"/>
              </a:ext>
            </a:extLst>
          </p:cNvPr>
          <p:cNvPicPr preferRelativeResize="0"/>
          <p:nvPr/>
        </p:nvPicPr>
        <p:blipFill rotWithShape="1">
          <a:blip r:embed="rId35">
            <a:alphaModFix/>
          </a:blip>
          <a:srcRect l="9355" r="13709"/>
          <a:stretch/>
        </p:blipFill>
        <p:spPr>
          <a:xfrm>
            <a:off x="3957916" y="3425675"/>
            <a:ext cx="432350" cy="56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1168">
            <a:extLst>
              <a:ext uri="{FF2B5EF4-FFF2-40B4-BE49-F238E27FC236}">
                <a16:creationId xmlns:a16="http://schemas.microsoft.com/office/drawing/2014/main" id="{0E094178-FFFD-464B-82B5-95FEE0BEF046}"/>
              </a:ext>
            </a:extLst>
          </p:cNvPr>
          <p:cNvPicPr preferRelativeResize="0"/>
          <p:nvPr/>
        </p:nvPicPr>
        <p:blipFill rotWithShape="1">
          <a:blip r:embed="rId36">
            <a:alphaModFix/>
          </a:blip>
          <a:srcRect l="15190" r="18907"/>
          <a:stretch/>
        </p:blipFill>
        <p:spPr>
          <a:xfrm>
            <a:off x="2106801" y="2865851"/>
            <a:ext cx="473993" cy="4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1169">
            <a:extLst>
              <a:ext uri="{FF2B5EF4-FFF2-40B4-BE49-F238E27FC236}">
                <a16:creationId xmlns:a16="http://schemas.microsoft.com/office/drawing/2014/main" id="{F880B5F1-803D-451D-A44D-81F8B5951144}"/>
              </a:ext>
            </a:extLst>
          </p:cNvPr>
          <p:cNvPicPr preferRelativeResize="0"/>
          <p:nvPr/>
        </p:nvPicPr>
        <p:blipFill rotWithShape="1">
          <a:blip r:embed="rId37">
            <a:alphaModFix/>
          </a:blip>
          <a:srcRect l="11659" t="10800" r="9934" b="9436"/>
          <a:stretch/>
        </p:blipFill>
        <p:spPr>
          <a:xfrm>
            <a:off x="17568" y="2134431"/>
            <a:ext cx="548700" cy="55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1170">
            <a:extLst>
              <a:ext uri="{FF2B5EF4-FFF2-40B4-BE49-F238E27FC236}">
                <a16:creationId xmlns:a16="http://schemas.microsoft.com/office/drawing/2014/main" id="{777E696C-C381-4C89-AC7A-69EB8514B78B}"/>
              </a:ext>
            </a:extLst>
          </p:cNvPr>
          <p:cNvPicPr preferRelativeResize="0"/>
          <p:nvPr/>
        </p:nvPicPr>
        <p:blipFill rotWithShape="1">
          <a:blip r:embed="rId38">
            <a:alphaModFix/>
          </a:blip>
          <a:srcRect t="18343" b="20472"/>
          <a:stretch/>
        </p:blipFill>
        <p:spPr>
          <a:xfrm>
            <a:off x="1199081" y="2957767"/>
            <a:ext cx="729375" cy="30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1171" descr="Screen Shot 2017-11-03 at 9.33.18 AM.png">
            <a:extLst>
              <a:ext uri="{FF2B5EF4-FFF2-40B4-BE49-F238E27FC236}">
                <a16:creationId xmlns:a16="http://schemas.microsoft.com/office/drawing/2014/main" id="{47763A24-A93F-4419-BF1C-46EE98BBDD5A}"/>
              </a:ext>
            </a:extLst>
          </p:cNvPr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7544032" y="928908"/>
            <a:ext cx="661100" cy="43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1172">
            <a:extLst>
              <a:ext uri="{FF2B5EF4-FFF2-40B4-BE49-F238E27FC236}">
                <a16:creationId xmlns:a16="http://schemas.microsoft.com/office/drawing/2014/main" id="{1B0447D6-BFC7-4941-9E87-AB9C7521721C}"/>
              </a:ext>
            </a:extLst>
          </p:cNvPr>
          <p:cNvPicPr preferRelativeResize="0"/>
          <p:nvPr/>
        </p:nvPicPr>
        <p:blipFill rotWithShape="1">
          <a:blip r:embed="rId40">
            <a:alphaModFix/>
          </a:blip>
          <a:srcRect t="24553" b="28960"/>
          <a:stretch/>
        </p:blipFill>
        <p:spPr>
          <a:xfrm>
            <a:off x="5284185" y="1672442"/>
            <a:ext cx="930175" cy="29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1173">
            <a:extLst>
              <a:ext uri="{FF2B5EF4-FFF2-40B4-BE49-F238E27FC236}">
                <a16:creationId xmlns:a16="http://schemas.microsoft.com/office/drawing/2014/main" id="{4C6ADE07-6396-43F3-A9FF-7E07CFB60283}"/>
              </a:ext>
            </a:extLst>
          </p:cNvPr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794422" y="2264591"/>
            <a:ext cx="867550" cy="29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1174">
            <a:extLst>
              <a:ext uri="{FF2B5EF4-FFF2-40B4-BE49-F238E27FC236}">
                <a16:creationId xmlns:a16="http://schemas.microsoft.com/office/drawing/2014/main" id="{AA587E57-7CED-4C96-9CDF-9DB067B78986}"/>
              </a:ext>
            </a:extLst>
          </p:cNvPr>
          <p:cNvPicPr preferRelativeResize="0"/>
          <p:nvPr/>
        </p:nvPicPr>
        <p:blipFill rotWithShape="1">
          <a:blip r:embed="rId42">
            <a:alphaModFix/>
          </a:blip>
          <a:srcRect t="24947" b="23783"/>
          <a:stretch/>
        </p:blipFill>
        <p:spPr>
          <a:xfrm>
            <a:off x="5470170" y="994432"/>
            <a:ext cx="729375" cy="30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1175">
            <a:extLst>
              <a:ext uri="{FF2B5EF4-FFF2-40B4-BE49-F238E27FC236}">
                <a16:creationId xmlns:a16="http://schemas.microsoft.com/office/drawing/2014/main" id="{FCB6E20E-B1A5-4E59-B442-93564E5392C5}"/>
              </a:ext>
            </a:extLst>
          </p:cNvPr>
          <p:cNvPicPr preferRelativeResize="0"/>
          <p:nvPr/>
        </p:nvPicPr>
        <p:blipFill rotWithShape="1">
          <a:blip r:embed="rId43">
            <a:alphaModFix/>
          </a:blip>
          <a:srcRect r="15931"/>
          <a:stretch/>
        </p:blipFill>
        <p:spPr>
          <a:xfrm>
            <a:off x="3861966" y="2148525"/>
            <a:ext cx="661100" cy="52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1176">
            <a:extLst>
              <a:ext uri="{FF2B5EF4-FFF2-40B4-BE49-F238E27FC236}">
                <a16:creationId xmlns:a16="http://schemas.microsoft.com/office/drawing/2014/main" id="{34F4C056-6CEC-4847-8592-7A9BA366D732}"/>
              </a:ext>
            </a:extLst>
          </p:cNvPr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839808" y="1036712"/>
            <a:ext cx="635750" cy="22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177">
            <a:extLst>
              <a:ext uri="{FF2B5EF4-FFF2-40B4-BE49-F238E27FC236}">
                <a16:creationId xmlns:a16="http://schemas.microsoft.com/office/drawing/2014/main" id="{9D03CF9C-EBCD-414A-A8DA-A2E901672A7A}"/>
              </a:ext>
            </a:extLst>
          </p:cNvPr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76990" y="3614663"/>
            <a:ext cx="1041425" cy="18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178">
            <a:extLst>
              <a:ext uri="{FF2B5EF4-FFF2-40B4-BE49-F238E27FC236}">
                <a16:creationId xmlns:a16="http://schemas.microsoft.com/office/drawing/2014/main" id="{B370C422-F10B-48F1-9D1D-C76F379DA5B5}"/>
              </a:ext>
            </a:extLst>
          </p:cNvPr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205296" y="3533123"/>
            <a:ext cx="513725" cy="3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179">
            <a:extLst>
              <a:ext uri="{FF2B5EF4-FFF2-40B4-BE49-F238E27FC236}">
                <a16:creationId xmlns:a16="http://schemas.microsoft.com/office/drawing/2014/main" id="{B57E390B-99C4-4303-8F53-E3845012DB7F}"/>
              </a:ext>
            </a:extLst>
          </p:cNvPr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8580472" y="4195617"/>
            <a:ext cx="513725" cy="25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180">
            <a:extLst>
              <a:ext uri="{FF2B5EF4-FFF2-40B4-BE49-F238E27FC236}">
                <a16:creationId xmlns:a16="http://schemas.microsoft.com/office/drawing/2014/main" id="{CD53503C-65C1-4B01-980B-F77D53E509E5}"/>
              </a:ext>
            </a:extLst>
          </p:cNvPr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7696484" y="4133594"/>
            <a:ext cx="635750" cy="38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181">
            <a:extLst>
              <a:ext uri="{FF2B5EF4-FFF2-40B4-BE49-F238E27FC236}">
                <a16:creationId xmlns:a16="http://schemas.microsoft.com/office/drawing/2014/main" id="{1B52DA39-8B37-4A9F-AB41-D53034FF027E}"/>
              </a:ext>
            </a:extLst>
          </p:cNvPr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6372488" y="1051063"/>
            <a:ext cx="998602" cy="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182">
            <a:extLst>
              <a:ext uri="{FF2B5EF4-FFF2-40B4-BE49-F238E27FC236}">
                <a16:creationId xmlns:a16="http://schemas.microsoft.com/office/drawing/2014/main" id="{C1980EFC-6908-4EAF-8654-26A925EBB272}"/>
              </a:ext>
            </a:extLst>
          </p:cNvPr>
          <p:cNvPicPr preferRelativeResize="0"/>
          <p:nvPr/>
        </p:nvPicPr>
        <p:blipFill rotWithShape="1">
          <a:blip r:embed="rId50">
            <a:alphaModFix/>
          </a:blip>
          <a:srcRect l="20622" t="35203" r="22283" b="36251"/>
          <a:stretch/>
        </p:blipFill>
        <p:spPr>
          <a:xfrm>
            <a:off x="7229540" y="2957462"/>
            <a:ext cx="779524" cy="30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183">
            <a:extLst>
              <a:ext uri="{FF2B5EF4-FFF2-40B4-BE49-F238E27FC236}">
                <a16:creationId xmlns:a16="http://schemas.microsoft.com/office/drawing/2014/main" id="{F23ED487-4DDE-462C-95B4-78D78E119DFD}"/>
              </a:ext>
            </a:extLst>
          </p:cNvPr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2759139" y="2954787"/>
            <a:ext cx="930201" cy="30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184">
            <a:extLst>
              <a:ext uri="{FF2B5EF4-FFF2-40B4-BE49-F238E27FC236}">
                <a16:creationId xmlns:a16="http://schemas.microsoft.com/office/drawing/2014/main" id="{723A5986-E262-4551-9859-A04838E60E87}"/>
              </a:ext>
            </a:extLst>
          </p:cNvPr>
          <p:cNvPicPr preferRelativeResize="0"/>
          <p:nvPr/>
        </p:nvPicPr>
        <p:blipFill rotWithShape="1">
          <a:blip r:embed="rId52">
            <a:alphaModFix/>
          </a:blip>
          <a:srcRect l="15529" r="17472"/>
          <a:stretch/>
        </p:blipFill>
        <p:spPr>
          <a:xfrm>
            <a:off x="2688993" y="1033451"/>
            <a:ext cx="821724" cy="2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185">
            <a:extLst>
              <a:ext uri="{FF2B5EF4-FFF2-40B4-BE49-F238E27FC236}">
                <a16:creationId xmlns:a16="http://schemas.microsoft.com/office/drawing/2014/main" id="{A90675E8-A5EB-47EC-9A3E-76C521BB02A9}"/>
              </a:ext>
            </a:extLst>
          </p:cNvPr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648501" y="1086372"/>
            <a:ext cx="867549" cy="12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186">
            <a:extLst>
              <a:ext uri="{FF2B5EF4-FFF2-40B4-BE49-F238E27FC236}">
                <a16:creationId xmlns:a16="http://schemas.microsoft.com/office/drawing/2014/main" id="{FE392256-E1CC-4F10-B6D7-5316368E3C05}"/>
              </a:ext>
            </a:extLst>
          </p:cNvPr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14080" y="2292758"/>
            <a:ext cx="1041401" cy="24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87">
            <a:extLst>
              <a:ext uri="{FF2B5EF4-FFF2-40B4-BE49-F238E27FC236}">
                <a16:creationId xmlns:a16="http://schemas.microsoft.com/office/drawing/2014/main" id="{8DB21A7B-C089-4196-BB89-9800CC7A75D9}"/>
              </a:ext>
            </a:extLst>
          </p:cNvPr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6200" y="906263"/>
            <a:ext cx="590665" cy="4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88">
            <a:extLst>
              <a:ext uri="{FF2B5EF4-FFF2-40B4-BE49-F238E27FC236}">
                <a16:creationId xmlns:a16="http://schemas.microsoft.com/office/drawing/2014/main" id="{B207CE0C-CEBE-4DFB-80BA-BB7248D8D719}"/>
              </a:ext>
            </a:extLst>
          </p:cNvPr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22135" y="2961563"/>
            <a:ext cx="998600" cy="29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89">
            <a:extLst>
              <a:ext uri="{FF2B5EF4-FFF2-40B4-BE49-F238E27FC236}">
                <a16:creationId xmlns:a16="http://schemas.microsoft.com/office/drawing/2014/main" id="{8A9B9178-4FFA-4C9D-BC55-9364E8C3598A}"/>
              </a:ext>
            </a:extLst>
          </p:cNvPr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2324445" y="1555321"/>
            <a:ext cx="779500" cy="52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90">
            <a:extLst>
              <a:ext uri="{FF2B5EF4-FFF2-40B4-BE49-F238E27FC236}">
                <a16:creationId xmlns:a16="http://schemas.microsoft.com/office/drawing/2014/main" id="{ABD0B907-D540-4AA8-91FF-8F3AA68C4ED6}"/>
              </a:ext>
            </a:extLst>
          </p:cNvPr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789252" y="4144389"/>
            <a:ext cx="1041425" cy="36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91">
            <a:extLst>
              <a:ext uri="{FF2B5EF4-FFF2-40B4-BE49-F238E27FC236}">
                <a16:creationId xmlns:a16="http://schemas.microsoft.com/office/drawing/2014/main" id="{25505F79-35B1-4DF6-8EED-B181CB2513C9}"/>
              </a:ext>
            </a:extLst>
          </p:cNvPr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137628" y="1661902"/>
            <a:ext cx="819075" cy="31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92">
            <a:extLst>
              <a:ext uri="{FF2B5EF4-FFF2-40B4-BE49-F238E27FC236}">
                <a16:creationId xmlns:a16="http://schemas.microsoft.com/office/drawing/2014/main" id="{E64E9C3D-5DB0-46B1-936D-E04FF7699D87}"/>
              </a:ext>
            </a:extLst>
          </p:cNvPr>
          <p:cNvPicPr preferRelativeResize="0"/>
          <p:nvPr/>
        </p:nvPicPr>
        <p:blipFill rotWithShape="1">
          <a:blip r:embed="rId60">
            <a:alphaModFix/>
          </a:blip>
          <a:srcRect l="5768" t="16364" r="16802" b="13253"/>
          <a:stretch/>
        </p:blipFill>
        <p:spPr>
          <a:xfrm>
            <a:off x="8378075" y="847967"/>
            <a:ext cx="661100" cy="60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93">
            <a:extLst>
              <a:ext uri="{FF2B5EF4-FFF2-40B4-BE49-F238E27FC236}">
                <a16:creationId xmlns:a16="http://schemas.microsoft.com/office/drawing/2014/main" id="{502E5AAF-1814-4E3F-9EE4-BF30C41BF2D1}"/>
              </a:ext>
            </a:extLst>
          </p:cNvPr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4629159" y="3592094"/>
            <a:ext cx="777900" cy="22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94">
            <a:extLst>
              <a:ext uri="{FF2B5EF4-FFF2-40B4-BE49-F238E27FC236}">
                <a16:creationId xmlns:a16="http://schemas.microsoft.com/office/drawing/2014/main" id="{85B6BB3D-4FBB-426E-AD9A-3D2FBC1529FE}"/>
              </a:ext>
            </a:extLst>
          </p:cNvPr>
          <p:cNvPicPr preferRelativeResize="0"/>
          <p:nvPr/>
        </p:nvPicPr>
        <p:blipFill rotWithShape="1">
          <a:blip r:embed="rId62">
            <a:alphaModFix/>
          </a:blip>
          <a:srcRect t="31794" b="31321"/>
          <a:stretch/>
        </p:blipFill>
        <p:spPr>
          <a:xfrm>
            <a:off x="8161475" y="1703860"/>
            <a:ext cx="821725" cy="22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sz="2400" i="0" u="none" strike="noStrike" cap="none" dirty="0">
                <a:latin typeface="Meiryo UI" panose="020B0604030504040204" pitchFamily="50" charset="-128"/>
                <a:ea typeface="Meiryo UI" panose="020B0604030504040204" pitchFamily="50" charset="-128"/>
              </a:rPr>
              <a:t>クラウド・ネイティブ・コンピューティング・ファウンデーション</a:t>
            </a:r>
            <a:br>
              <a:rPr lang="en-US" altLang="ja-JP" sz="2000" i="0" u="none" strike="noStrike" cap="none" dirty="0"/>
            </a:br>
            <a:r>
              <a:rPr lang="en-US" sz="1400" i="0" u="none" strike="noStrike" cap="none" dirty="0"/>
              <a:t>Cloud Native Computing Foundation</a:t>
            </a:r>
            <a:endParaRPr sz="2000" i="0" u="none" strike="noStrike" cap="none" dirty="0"/>
          </a:p>
        </p:txBody>
      </p:sp>
      <p:sp>
        <p:nvSpPr>
          <p:cNvPr id="359" name="Shape 359"/>
          <p:cNvSpPr txBox="1"/>
          <p:nvPr/>
        </p:nvSpPr>
        <p:spPr>
          <a:xfrm>
            <a:off x="-70100" y="942937"/>
            <a:ext cx="86826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190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Linux </a:t>
            </a:r>
            <a:r>
              <a:rPr lang="ja-JP" alt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ファウンデーションの一部として </a:t>
            </a:r>
            <a:r>
              <a:rPr lang="en-US" altLang="ja-JP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2015</a:t>
            </a:r>
            <a:r>
              <a:rPr lang="ja-JP" alt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年</a:t>
            </a:r>
            <a:r>
              <a:rPr lang="en-US" altLang="ja-JP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12</a:t>
            </a:r>
            <a:r>
              <a:rPr lang="ja-JP" alt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月に設立、非営利</a:t>
            </a:r>
            <a:endParaRPr sz="1200" dirty="0">
              <a:solidFill>
                <a:schemeClr val="dk2"/>
              </a:solidFill>
              <a:latin typeface="+mj-ea"/>
              <a:ea typeface="+mj-ea"/>
              <a:cs typeface="Century Gothic"/>
              <a:sym typeface="Century Gothic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-211550" y="3466350"/>
            <a:ext cx="3224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171450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ja-JP" altLang="en-US" sz="17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プラチナ・メンバー</a:t>
            </a:r>
            <a:r>
              <a:rPr lang="en-US" sz="17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: </a:t>
            </a:r>
            <a:endParaRPr sz="17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+mn-ea"/>
              <a:ea typeface="+mn-ea"/>
            </a:endParaRPr>
          </a:p>
        </p:txBody>
      </p:sp>
      <p:grpSp>
        <p:nvGrpSpPr>
          <p:cNvPr id="361" name="Shape 361"/>
          <p:cNvGrpSpPr/>
          <p:nvPr/>
        </p:nvGrpSpPr>
        <p:grpSpPr>
          <a:xfrm>
            <a:off x="-59425" y="1814668"/>
            <a:ext cx="1498500" cy="1338110"/>
            <a:chOff x="92975" y="2729068"/>
            <a:chExt cx="1498500" cy="1338110"/>
          </a:xfrm>
        </p:grpSpPr>
        <p:sp>
          <p:nvSpPr>
            <p:cNvPr id="362" name="Shape 362"/>
            <p:cNvSpPr txBox="1"/>
            <p:nvPr/>
          </p:nvSpPr>
          <p:spPr>
            <a:xfrm>
              <a:off x="92975" y="3729079"/>
              <a:ext cx="14985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9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オーケストレーション</a:t>
              </a:r>
              <a:endParaRPr sz="9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63" name="Shape 3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692" y="2729068"/>
              <a:ext cx="1137067" cy="10782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Shape 364"/>
          <p:cNvSpPr txBox="1"/>
          <p:nvPr/>
        </p:nvSpPr>
        <p:spPr>
          <a:xfrm>
            <a:off x="3484611" y="1502674"/>
            <a:ext cx="11268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Incubating</a:t>
            </a:r>
            <a:endParaRPr sz="900" b="1" dirty="0"/>
          </a:p>
        </p:txBody>
      </p:sp>
      <p:sp>
        <p:nvSpPr>
          <p:cNvPr id="365" name="Shape 365"/>
          <p:cNvSpPr txBox="1"/>
          <p:nvPr/>
        </p:nvSpPr>
        <p:spPr>
          <a:xfrm>
            <a:off x="7408735" y="1534400"/>
            <a:ext cx="9825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Sandbox</a:t>
            </a:r>
            <a:endParaRPr sz="900" b="1" dirty="0"/>
          </a:p>
        </p:txBody>
      </p:sp>
      <p:cxnSp>
        <p:nvCxnSpPr>
          <p:cNvPr id="366" name="Shape 366"/>
          <p:cNvCxnSpPr>
            <a:stCxn id="365" idx="2"/>
            <a:endCxn id="365" idx="2"/>
          </p:cNvCxnSpPr>
          <p:nvPr/>
        </p:nvCxnSpPr>
        <p:spPr>
          <a:xfrm>
            <a:off x="7899985" y="1770500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Shape 367"/>
          <p:cNvCxnSpPr>
            <a:stCxn id="365" idx="2"/>
            <a:endCxn id="365" idx="2"/>
          </p:cNvCxnSpPr>
          <p:nvPr/>
        </p:nvCxnSpPr>
        <p:spPr>
          <a:xfrm>
            <a:off x="7899985" y="1770500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8" name="Shape 368"/>
          <p:cNvGrpSpPr/>
          <p:nvPr/>
        </p:nvGrpSpPr>
        <p:grpSpPr>
          <a:xfrm>
            <a:off x="5471170" y="2679427"/>
            <a:ext cx="750000" cy="747412"/>
            <a:chOff x="7065825" y="2732426"/>
            <a:chExt cx="750000" cy="747412"/>
          </a:xfrm>
        </p:grpSpPr>
        <p:sp>
          <p:nvSpPr>
            <p:cNvPr id="369" name="Shape 369"/>
            <p:cNvSpPr txBox="1"/>
            <p:nvPr/>
          </p:nvSpPr>
          <p:spPr>
            <a:xfrm>
              <a:off x="7065825" y="3103938"/>
              <a:ext cx="7500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サービス</a:t>
              </a:r>
              <a:endParaRPr lang="en-US" altLang="ja-JP"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メッシュ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70" name="Shape 3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4445" y="2732426"/>
              <a:ext cx="472761" cy="3833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" name="Shape 371"/>
          <p:cNvGrpSpPr/>
          <p:nvPr/>
        </p:nvGrpSpPr>
        <p:grpSpPr>
          <a:xfrm>
            <a:off x="7102345" y="1823718"/>
            <a:ext cx="567900" cy="705705"/>
            <a:chOff x="7889059" y="1809920"/>
            <a:chExt cx="567900" cy="705705"/>
          </a:xfrm>
        </p:grpSpPr>
        <p:pic>
          <p:nvPicPr>
            <p:cNvPr id="372" name="Shape 3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22895" y="1809920"/>
              <a:ext cx="300229" cy="443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Shape 373"/>
            <p:cNvSpPr txBox="1"/>
            <p:nvPr/>
          </p:nvSpPr>
          <p:spPr>
            <a:xfrm>
              <a:off x="7889059" y="2239325"/>
              <a:ext cx="5679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ストレージ</a:t>
              </a:r>
              <a:endParaRPr sz="700" dirty="0">
                <a:latin typeface="+mn-ea"/>
                <a:ea typeface="+mn-ea"/>
              </a:endParaRPr>
            </a:p>
          </p:txBody>
        </p:sp>
      </p:grpSp>
      <p:cxnSp>
        <p:nvCxnSpPr>
          <p:cNvPr id="374" name="Shape 374"/>
          <p:cNvCxnSpPr>
            <a:cxnSpLocks/>
          </p:cNvCxnSpPr>
          <p:nvPr/>
        </p:nvCxnSpPr>
        <p:spPr>
          <a:xfrm>
            <a:off x="4788601" y="1670163"/>
            <a:ext cx="2536596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Shape 375"/>
          <p:cNvCxnSpPr>
            <a:cxnSpLocks/>
          </p:cNvCxnSpPr>
          <p:nvPr/>
        </p:nvCxnSpPr>
        <p:spPr>
          <a:xfrm>
            <a:off x="-475" y="1680975"/>
            <a:ext cx="316693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Shape 376"/>
          <p:cNvCxnSpPr>
            <a:cxnSpLocks/>
          </p:cNvCxnSpPr>
          <p:nvPr/>
        </p:nvCxnSpPr>
        <p:spPr>
          <a:xfrm flipH="1" flipV="1">
            <a:off x="1077330" y="1666850"/>
            <a:ext cx="2260860" cy="945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Shape 377"/>
          <p:cNvGrpSpPr/>
          <p:nvPr/>
        </p:nvGrpSpPr>
        <p:grpSpPr>
          <a:xfrm>
            <a:off x="5464613" y="1749046"/>
            <a:ext cx="757025" cy="711083"/>
            <a:chOff x="6079606" y="1745321"/>
            <a:chExt cx="757025" cy="711083"/>
          </a:xfrm>
        </p:grpSpPr>
        <p:sp>
          <p:nvSpPr>
            <p:cNvPr id="378" name="Shape 378"/>
            <p:cNvSpPr txBox="1"/>
            <p:nvPr/>
          </p:nvSpPr>
          <p:spPr>
            <a:xfrm>
              <a:off x="6079606" y="2220304"/>
              <a:ext cx="757025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ネットワーキング</a:t>
              </a:r>
              <a:r>
                <a:rPr 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 </a:t>
              </a:r>
              <a:endParaRPr sz="700" dirty="0">
                <a:solidFill>
                  <a:srgbClr val="606060"/>
                </a:solidFill>
                <a:highlight>
                  <a:srgbClr val="FFFFFF"/>
                </a:highlight>
                <a:latin typeface="+mn-ea"/>
                <a:ea typeface="+mn-e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API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379" name="Shape 379"/>
            <p:cNvPicPr preferRelativeResize="0"/>
            <p:nvPr/>
          </p:nvPicPr>
          <p:blipFill rotWithShape="1">
            <a:blip r:embed="rId6">
              <a:alphaModFix/>
            </a:blip>
            <a:srcRect l="19733" t="5263" r="12525" b="4148"/>
            <a:stretch/>
          </p:blipFill>
          <p:spPr>
            <a:xfrm>
              <a:off x="6236246" y="1745321"/>
              <a:ext cx="400550" cy="489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Shape 380"/>
          <p:cNvGrpSpPr/>
          <p:nvPr/>
        </p:nvGrpSpPr>
        <p:grpSpPr>
          <a:xfrm>
            <a:off x="3975762" y="2672012"/>
            <a:ext cx="949500" cy="749725"/>
            <a:chOff x="5282000" y="2637113"/>
            <a:chExt cx="949500" cy="749725"/>
          </a:xfrm>
        </p:grpSpPr>
        <p:sp>
          <p:nvSpPr>
            <p:cNvPr id="381" name="Shape 381"/>
            <p:cNvSpPr txBox="1"/>
            <p:nvPr/>
          </p:nvSpPr>
          <p:spPr>
            <a:xfrm>
              <a:off x="5282000" y="3103938"/>
              <a:ext cx="9495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サービス・ディスカバリ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82" name="Shape 382"/>
            <p:cNvPicPr preferRelativeResize="0"/>
            <p:nvPr/>
          </p:nvPicPr>
          <p:blipFill rotWithShape="1">
            <a:blip r:embed="rId7">
              <a:alphaModFix/>
            </a:blip>
            <a:srcRect l="5847" r="4602" b="14236"/>
            <a:stretch/>
          </p:blipFill>
          <p:spPr>
            <a:xfrm>
              <a:off x="5486750" y="2637113"/>
              <a:ext cx="540000" cy="47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Shape 383"/>
          <p:cNvGrpSpPr/>
          <p:nvPr/>
        </p:nvGrpSpPr>
        <p:grpSpPr>
          <a:xfrm>
            <a:off x="1308944" y="2597763"/>
            <a:ext cx="679200" cy="932475"/>
            <a:chOff x="1308944" y="2597763"/>
            <a:chExt cx="679200" cy="932475"/>
          </a:xfrm>
        </p:grpSpPr>
        <p:sp>
          <p:nvSpPr>
            <p:cNvPr id="384" name="Shape 384"/>
            <p:cNvSpPr txBox="1"/>
            <p:nvPr/>
          </p:nvSpPr>
          <p:spPr>
            <a:xfrm>
              <a:off x="1308944" y="3103938"/>
              <a:ext cx="6792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分散</a:t>
              </a:r>
              <a:endParaRPr lang="en-US" altLang="ja-JP"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トレーシング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85" name="Shape 385"/>
            <p:cNvPicPr preferRelativeResize="0"/>
            <p:nvPr/>
          </p:nvPicPr>
          <p:blipFill rotWithShape="1">
            <a:blip r:embed="rId8">
              <a:alphaModFix/>
            </a:blip>
            <a:srcRect l="12183" r="10458" b="5365"/>
            <a:stretch/>
          </p:blipFill>
          <p:spPr>
            <a:xfrm>
              <a:off x="1416895" y="2597763"/>
              <a:ext cx="463300" cy="51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Shape 386"/>
          <p:cNvGrpSpPr/>
          <p:nvPr/>
        </p:nvGrpSpPr>
        <p:grpSpPr>
          <a:xfrm>
            <a:off x="6241645" y="1761741"/>
            <a:ext cx="750000" cy="862031"/>
            <a:chOff x="6978843" y="1745315"/>
            <a:chExt cx="750000" cy="862031"/>
          </a:xfrm>
        </p:grpSpPr>
        <p:sp>
          <p:nvSpPr>
            <p:cNvPr id="387" name="Shape 387"/>
            <p:cNvSpPr txBox="1"/>
            <p:nvPr/>
          </p:nvSpPr>
          <p:spPr>
            <a:xfrm>
              <a:off x="6978843" y="2223046"/>
              <a:ext cx="7500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サービス</a:t>
              </a:r>
              <a:endParaRPr lang="en-US" altLang="ja-JP" sz="700" dirty="0">
                <a:solidFill>
                  <a:srgbClr val="606060"/>
                </a:solidFill>
                <a:highlight>
                  <a:srgbClr val="FFFFFF"/>
                </a:highligh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メッシュ</a:t>
              </a:r>
              <a:endParaRPr sz="700" dirty="0">
                <a:solidFill>
                  <a:srgbClr val="606060"/>
                </a:solidFill>
                <a:highlight>
                  <a:srgbClr val="FFFFFF"/>
                </a:highligh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88" name="Shape 38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102558" y="1745315"/>
              <a:ext cx="502571" cy="4895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Shape 389"/>
          <p:cNvGrpSpPr/>
          <p:nvPr/>
        </p:nvGrpSpPr>
        <p:grpSpPr>
          <a:xfrm>
            <a:off x="1930577" y="2689162"/>
            <a:ext cx="750000" cy="727076"/>
            <a:chOff x="2917850" y="2689162"/>
            <a:chExt cx="750000" cy="727076"/>
          </a:xfrm>
        </p:grpSpPr>
        <p:sp>
          <p:nvSpPr>
            <p:cNvPr id="390" name="Shape 390"/>
            <p:cNvSpPr txBox="1"/>
            <p:nvPr/>
          </p:nvSpPr>
          <p:spPr>
            <a:xfrm>
              <a:off x="2917850" y="3103938"/>
              <a:ext cx="750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ソフトウェア</a:t>
              </a:r>
              <a:endParaRPr lang="en-US" altLang="ja-JP" sz="700" dirty="0">
                <a:solidFill>
                  <a:srgbClr val="606060"/>
                </a:solidFill>
                <a:highlight>
                  <a:srgbClr val="FFFFFF"/>
                </a:highligh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更新仕様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91" name="Shape 39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127320" y="2689162"/>
              <a:ext cx="331060" cy="42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Shape 392"/>
          <p:cNvGrpSpPr/>
          <p:nvPr/>
        </p:nvGrpSpPr>
        <p:grpSpPr>
          <a:xfrm>
            <a:off x="3423049" y="2689162"/>
            <a:ext cx="567900" cy="650875"/>
            <a:chOff x="4654679" y="2689162"/>
            <a:chExt cx="567900" cy="650875"/>
          </a:xfrm>
        </p:grpSpPr>
        <p:pic>
          <p:nvPicPr>
            <p:cNvPr id="393" name="Shape 39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38355" y="2689162"/>
              <a:ext cx="400549" cy="42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Shape 394"/>
            <p:cNvSpPr txBox="1"/>
            <p:nvPr/>
          </p:nvSpPr>
          <p:spPr>
            <a:xfrm>
              <a:off x="4654679" y="3103938"/>
              <a:ext cx="5679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434343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ストレージ</a:t>
              </a:r>
              <a:endParaRPr sz="700" dirty="0">
                <a:solidFill>
                  <a:srgbClr val="434343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2643226" y="2689164"/>
            <a:ext cx="634500" cy="685373"/>
            <a:chOff x="3805337" y="2689164"/>
            <a:chExt cx="634500" cy="685373"/>
          </a:xfrm>
        </p:grpSpPr>
        <p:sp>
          <p:nvSpPr>
            <p:cNvPr id="396" name="Shape 396"/>
            <p:cNvSpPr txBox="1"/>
            <p:nvPr/>
          </p:nvSpPr>
          <p:spPr>
            <a:xfrm>
              <a:off x="3805337" y="3103938"/>
              <a:ext cx="6345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セキュリティ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97" name="Shape 39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996341" y="2689164"/>
              <a:ext cx="252493" cy="426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Shape 398"/>
          <p:cNvGrpSpPr/>
          <p:nvPr/>
        </p:nvGrpSpPr>
        <p:grpSpPr>
          <a:xfrm>
            <a:off x="2709602" y="1779191"/>
            <a:ext cx="567775" cy="700183"/>
            <a:chOff x="3306492" y="1775242"/>
            <a:chExt cx="567775" cy="700183"/>
          </a:xfrm>
        </p:grpSpPr>
        <p:sp>
          <p:nvSpPr>
            <p:cNvPr id="399" name="Shape 399"/>
            <p:cNvSpPr txBox="1"/>
            <p:nvPr/>
          </p:nvSpPr>
          <p:spPr>
            <a:xfrm>
              <a:off x="3308379" y="2239325"/>
              <a:ext cx="5640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ログ記録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0" name="Shape 400"/>
            <p:cNvPicPr preferRelativeResize="0"/>
            <p:nvPr/>
          </p:nvPicPr>
          <p:blipFill rotWithShape="1">
            <a:blip r:embed="rId13">
              <a:alphaModFix/>
            </a:blip>
            <a:srcRect b="11504"/>
            <a:stretch/>
          </p:blipFill>
          <p:spPr>
            <a:xfrm>
              <a:off x="3306492" y="1775242"/>
              <a:ext cx="567775" cy="47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Shape 401"/>
          <p:cNvGrpSpPr/>
          <p:nvPr/>
        </p:nvGrpSpPr>
        <p:grpSpPr>
          <a:xfrm>
            <a:off x="3297386" y="1736047"/>
            <a:ext cx="796800" cy="732733"/>
            <a:chOff x="4138412" y="1827292"/>
            <a:chExt cx="796800" cy="732733"/>
          </a:xfrm>
        </p:grpSpPr>
        <p:sp>
          <p:nvSpPr>
            <p:cNvPr id="402" name="Shape 402"/>
            <p:cNvSpPr txBox="1"/>
            <p:nvPr/>
          </p:nvSpPr>
          <p:spPr>
            <a:xfrm>
              <a:off x="4138412" y="2239325"/>
              <a:ext cx="7968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リモート・プロシージャ・コール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3" name="Shape 403"/>
            <p:cNvPicPr preferRelativeResize="0"/>
            <p:nvPr/>
          </p:nvPicPr>
          <p:blipFill rotWithShape="1">
            <a:blip r:embed="rId14">
              <a:alphaModFix/>
            </a:blip>
            <a:srcRect l="5847" r="4602" b="31754"/>
            <a:stretch/>
          </p:blipFill>
          <p:spPr>
            <a:xfrm>
              <a:off x="4230613" y="1827292"/>
              <a:ext cx="612400" cy="42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4" name="Shape 404"/>
          <p:cNvGrpSpPr/>
          <p:nvPr/>
        </p:nvGrpSpPr>
        <p:grpSpPr>
          <a:xfrm>
            <a:off x="1304884" y="1768241"/>
            <a:ext cx="685500" cy="711133"/>
            <a:chOff x="1413500" y="1764292"/>
            <a:chExt cx="685500" cy="711133"/>
          </a:xfrm>
        </p:grpSpPr>
        <p:sp>
          <p:nvSpPr>
            <p:cNvPr id="405" name="Shape 405"/>
            <p:cNvSpPr txBox="1"/>
            <p:nvPr/>
          </p:nvSpPr>
          <p:spPr>
            <a:xfrm>
              <a:off x="1413500" y="2239325"/>
              <a:ext cx="6855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監視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6" name="Shape 406"/>
            <p:cNvPicPr preferRelativeResize="0"/>
            <p:nvPr/>
          </p:nvPicPr>
          <p:blipFill rotWithShape="1">
            <a:blip r:embed="rId15">
              <a:alphaModFix/>
            </a:blip>
            <a:srcRect l="5460" r="7726" b="12770"/>
            <a:stretch/>
          </p:blipFill>
          <p:spPr>
            <a:xfrm>
              <a:off x="1501025" y="1764292"/>
              <a:ext cx="510450" cy="48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Shape 410"/>
          <p:cNvGrpSpPr/>
          <p:nvPr/>
        </p:nvGrpSpPr>
        <p:grpSpPr>
          <a:xfrm>
            <a:off x="2010393" y="1857342"/>
            <a:ext cx="679200" cy="667742"/>
            <a:chOff x="2363146" y="1870383"/>
            <a:chExt cx="679200" cy="667742"/>
          </a:xfrm>
        </p:grpSpPr>
        <p:sp>
          <p:nvSpPr>
            <p:cNvPr id="411" name="Shape 411"/>
            <p:cNvSpPr txBox="1"/>
            <p:nvPr/>
          </p:nvSpPr>
          <p:spPr>
            <a:xfrm>
              <a:off x="2363146" y="2239325"/>
              <a:ext cx="6792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分散追跡</a:t>
              </a:r>
              <a:r>
                <a:rPr 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 API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12" name="Shape 41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434969" y="1870383"/>
              <a:ext cx="535553" cy="383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Shape 413"/>
          <p:cNvGrpSpPr/>
          <p:nvPr/>
        </p:nvGrpSpPr>
        <p:grpSpPr>
          <a:xfrm>
            <a:off x="4114195" y="1773172"/>
            <a:ext cx="631200" cy="836083"/>
            <a:chOff x="5199358" y="1775242"/>
            <a:chExt cx="631200" cy="836083"/>
          </a:xfrm>
        </p:grpSpPr>
        <p:sp>
          <p:nvSpPr>
            <p:cNvPr id="414" name="Shape 414"/>
            <p:cNvSpPr txBox="1"/>
            <p:nvPr/>
          </p:nvSpPr>
          <p:spPr>
            <a:xfrm>
              <a:off x="5199358" y="2239325"/>
              <a:ext cx="6312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+mn-ea"/>
                  <a:ea typeface="+mn-ea"/>
                </a:rPr>
                <a:t>コンテナ</a:t>
              </a:r>
              <a:br>
                <a:rPr lang="en-US" altLang="ja-JP" sz="700" dirty="0">
                  <a:latin typeface="+mn-ea"/>
                  <a:ea typeface="+mn-ea"/>
                </a:rPr>
              </a:br>
              <a:r>
                <a:rPr lang="ja-JP" altLang="en-US" sz="700" dirty="0">
                  <a:latin typeface="+mn-ea"/>
                  <a:ea typeface="+mn-ea"/>
                </a:rPr>
                <a:t>ランタイム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15" name="Shape 41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371806" y="1775242"/>
              <a:ext cx="286304" cy="478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6" name="Shape 416"/>
          <p:cNvCxnSpPr/>
          <p:nvPr/>
        </p:nvCxnSpPr>
        <p:spPr>
          <a:xfrm>
            <a:off x="6986794" y="1722775"/>
            <a:ext cx="2100" cy="16341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7" name="Shape 417"/>
          <p:cNvGrpSpPr/>
          <p:nvPr/>
        </p:nvGrpSpPr>
        <p:grpSpPr>
          <a:xfrm>
            <a:off x="4771040" y="2695289"/>
            <a:ext cx="679200" cy="839950"/>
            <a:chOff x="6368750" y="2609588"/>
            <a:chExt cx="679200" cy="839950"/>
          </a:xfrm>
        </p:grpSpPr>
        <p:sp>
          <p:nvSpPr>
            <p:cNvPr id="418" name="Shape 418"/>
            <p:cNvSpPr txBox="1"/>
            <p:nvPr/>
          </p:nvSpPr>
          <p:spPr>
            <a:xfrm>
              <a:off x="6368750" y="3103938"/>
              <a:ext cx="6792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メッセージング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419" name="Shape 419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463699" y="2609588"/>
              <a:ext cx="489302" cy="506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Shape 420"/>
          <p:cNvGrpSpPr/>
          <p:nvPr/>
        </p:nvGrpSpPr>
        <p:grpSpPr>
          <a:xfrm>
            <a:off x="7820554" y="1826606"/>
            <a:ext cx="599100" cy="787934"/>
            <a:chOff x="8561369" y="1827291"/>
            <a:chExt cx="599100" cy="787934"/>
          </a:xfrm>
        </p:grpSpPr>
        <p:pic>
          <p:nvPicPr>
            <p:cNvPr id="421" name="Shape 421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8658560" y="1827291"/>
              <a:ext cx="404718" cy="426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Shape 422"/>
            <p:cNvSpPr txBox="1"/>
            <p:nvPr/>
          </p:nvSpPr>
          <p:spPr>
            <a:xfrm>
              <a:off x="8561369" y="2239325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識別仕様</a:t>
              </a:r>
              <a:endParaRPr sz="700" dirty="0">
                <a:latin typeface="+mn-ea"/>
                <a:ea typeface="+mn-ea"/>
              </a:endParaRPr>
            </a:p>
          </p:txBody>
        </p:sp>
      </p:grpSp>
      <p:grpSp>
        <p:nvGrpSpPr>
          <p:cNvPr id="423" name="Shape 423"/>
          <p:cNvGrpSpPr/>
          <p:nvPr/>
        </p:nvGrpSpPr>
        <p:grpSpPr>
          <a:xfrm>
            <a:off x="8586647" y="1823718"/>
            <a:ext cx="599100" cy="790677"/>
            <a:chOff x="7873459" y="2689161"/>
            <a:chExt cx="599100" cy="790677"/>
          </a:xfrm>
        </p:grpSpPr>
        <p:pic>
          <p:nvPicPr>
            <p:cNvPr id="424" name="Shape 42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8031589" y="2689161"/>
              <a:ext cx="282841" cy="426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Shape 425"/>
            <p:cNvSpPr txBox="1"/>
            <p:nvPr/>
          </p:nvSpPr>
          <p:spPr>
            <a:xfrm>
              <a:off x="7873459" y="3103938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識別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426" name="Shape 426"/>
          <p:cNvGrpSpPr/>
          <p:nvPr/>
        </p:nvGrpSpPr>
        <p:grpSpPr>
          <a:xfrm>
            <a:off x="7106973" y="2592206"/>
            <a:ext cx="599100" cy="842726"/>
            <a:chOff x="7106973" y="2592206"/>
            <a:chExt cx="599100" cy="842726"/>
          </a:xfrm>
        </p:grpSpPr>
        <p:pic>
          <p:nvPicPr>
            <p:cNvPr id="427" name="Shape 427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7136861" y="2592206"/>
              <a:ext cx="539324" cy="47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Shape 428"/>
            <p:cNvSpPr txBox="1"/>
            <p:nvPr/>
          </p:nvSpPr>
          <p:spPr>
            <a:xfrm>
              <a:off x="7106973" y="3059032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ポリシー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429" name="Shape 429"/>
          <p:cNvCxnSpPr>
            <a:cxnSpLocks/>
          </p:cNvCxnSpPr>
          <p:nvPr/>
        </p:nvCxnSpPr>
        <p:spPr>
          <a:xfrm>
            <a:off x="8456959" y="1686375"/>
            <a:ext cx="670416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Shape 430"/>
          <p:cNvCxnSpPr/>
          <p:nvPr/>
        </p:nvCxnSpPr>
        <p:spPr>
          <a:xfrm>
            <a:off x="1280500" y="1722775"/>
            <a:ext cx="2100" cy="16341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Shape 431"/>
          <p:cNvSpPr txBox="1"/>
          <p:nvPr/>
        </p:nvSpPr>
        <p:spPr>
          <a:xfrm>
            <a:off x="130600" y="1546100"/>
            <a:ext cx="11268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Graduated</a:t>
            </a:r>
            <a:endParaRPr sz="900" b="1" dirty="0"/>
          </a:p>
        </p:txBody>
      </p:sp>
      <p:pic>
        <p:nvPicPr>
          <p:cNvPr id="432" name="Shape 432" descr="logo_cncf_cisco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722985" y="3784681"/>
            <a:ext cx="679200" cy="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 descr="cncf_logo_intel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425455" y="4308922"/>
            <a:ext cx="666300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762141" y="3739981"/>
            <a:ext cx="567900" cy="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 descr="cncf_fujitsu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518769" y="3803431"/>
            <a:ext cx="617700" cy="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 descr="logo_cncf_mesosphere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905924" y="4325422"/>
            <a:ext cx="612300" cy="3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 descr="cncf_logo_rh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79023" y="4259722"/>
            <a:ext cx="8265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 descr="cncf_logo_huawei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310725" y="3748531"/>
            <a:ext cx="796800" cy="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528658" y="4337313"/>
            <a:ext cx="714299" cy="35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 descr="DellTech_Logo_Prm_Blue_Gry_rgb[4].jp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590913" y="3929431"/>
            <a:ext cx="982500" cy="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610190" y="4302097"/>
            <a:ext cx="845699" cy="4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8168426" y="4443063"/>
            <a:ext cx="864700" cy="14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641358" y="4254529"/>
            <a:ext cx="845698" cy="51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 rotWithShape="1">
          <a:blip r:embed="rId34">
            <a:alphaModFix/>
          </a:blip>
          <a:srcRect t="13741" b="13515"/>
          <a:stretch/>
        </p:blipFill>
        <p:spPr>
          <a:xfrm>
            <a:off x="7366091" y="4266488"/>
            <a:ext cx="679200" cy="4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 descr="logo_AWS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681729" y="3774134"/>
            <a:ext cx="714300" cy="43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 rotWithShape="1">
          <a:blip r:embed="rId36">
            <a:alphaModFix/>
          </a:blip>
          <a:srcRect t="24947" b="23783"/>
          <a:stretch/>
        </p:blipFill>
        <p:spPr>
          <a:xfrm>
            <a:off x="2584757" y="3810630"/>
            <a:ext cx="949500" cy="3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325197" y="3749159"/>
            <a:ext cx="796800" cy="48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37925" y="3896230"/>
            <a:ext cx="1355076" cy="19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77338" y="4372072"/>
            <a:ext cx="1224984" cy="2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 rotWithShape="1">
          <a:blip r:embed="rId40">
            <a:alphaModFix/>
          </a:blip>
          <a:srcRect l="15368" t="3747" r="13940" b="7654"/>
          <a:stretch/>
        </p:blipFill>
        <p:spPr>
          <a:xfrm>
            <a:off x="2214890" y="4295539"/>
            <a:ext cx="567900" cy="4359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9BBF82-2538-4C5B-AAFA-2B82F1F3CB24}"/>
              </a:ext>
            </a:extLst>
          </p:cNvPr>
          <p:cNvSpPr txBox="1"/>
          <p:nvPr/>
        </p:nvSpPr>
        <p:spPr>
          <a:xfrm>
            <a:off x="316218" y="1396704"/>
            <a:ext cx="77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+mn-ea"/>
                <a:ea typeface="+mn-ea"/>
              </a:rPr>
              <a:t>卒業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D537C23F-61EE-407F-A0B7-3A302548046E}"/>
              </a:ext>
            </a:extLst>
          </p:cNvPr>
          <p:cNvSpPr txBox="1"/>
          <p:nvPr/>
        </p:nvSpPr>
        <p:spPr>
          <a:xfrm>
            <a:off x="7285862" y="1396704"/>
            <a:ext cx="120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+mn-ea"/>
                <a:ea typeface="+mn-ea"/>
              </a:rPr>
              <a:t>サンドボックス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941D4E0-2B76-48D8-9416-01BDF36733B4}"/>
              </a:ext>
            </a:extLst>
          </p:cNvPr>
          <p:cNvSpPr txBox="1"/>
          <p:nvPr/>
        </p:nvSpPr>
        <p:spPr>
          <a:xfrm>
            <a:off x="3154596" y="1396704"/>
            <a:ext cx="1829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+mn-ea"/>
                <a:ea typeface="+mn-ea"/>
              </a:rPr>
              <a:t>インキュベーティング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D6BA05E-4816-4EDC-80DF-1D611FDB0096}"/>
              </a:ext>
            </a:extLst>
          </p:cNvPr>
          <p:cNvGrpSpPr/>
          <p:nvPr/>
        </p:nvGrpSpPr>
        <p:grpSpPr>
          <a:xfrm>
            <a:off x="4765404" y="1762701"/>
            <a:ext cx="679200" cy="830238"/>
            <a:chOff x="5317609" y="1756375"/>
            <a:chExt cx="679200" cy="830238"/>
          </a:xfrm>
        </p:grpSpPr>
        <p:sp>
          <p:nvSpPr>
            <p:cNvPr id="408" name="Shape 408"/>
            <p:cNvSpPr txBox="1"/>
            <p:nvPr/>
          </p:nvSpPr>
          <p:spPr>
            <a:xfrm>
              <a:off x="5317609" y="2241013"/>
              <a:ext cx="6792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コンテナ</a:t>
              </a:r>
              <a:endParaRPr lang="en-US" altLang="ja-JP" sz="700" dirty="0">
                <a:solidFill>
                  <a:srgbClr val="606060"/>
                </a:solidFill>
                <a:highlight>
                  <a:srgbClr val="FFFFFF"/>
                </a:highlight>
                <a:latin typeface="+mn-ea"/>
                <a:ea typeface="+mn-e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ランタイム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100" name="Shape 594">
              <a:extLst>
                <a:ext uri="{FF2B5EF4-FFF2-40B4-BE49-F238E27FC236}">
                  <a16:creationId xmlns:a16="http://schemas.microsoft.com/office/drawing/2014/main" id="{183523F2-3137-4D2B-AD6E-811FE7FDC715}"/>
                </a:ext>
              </a:extLst>
            </p:cNvPr>
            <p:cNvPicPr preferRelativeResize="0"/>
            <p:nvPr/>
          </p:nvPicPr>
          <p:blipFill>
            <a:blip r:embed="rId41">
              <a:alphaModFix/>
            </a:blip>
            <a:stretch>
              <a:fillRect/>
            </a:stretch>
          </p:blipFill>
          <p:spPr>
            <a:xfrm>
              <a:off x="5522841" y="1756375"/>
              <a:ext cx="274877" cy="48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" name="Shape 595">
            <a:extLst>
              <a:ext uri="{FF2B5EF4-FFF2-40B4-BE49-F238E27FC236}">
                <a16:creationId xmlns:a16="http://schemas.microsoft.com/office/drawing/2014/main" id="{F2ED5C3B-0D52-4E5E-AFCB-6311CE8C8025}"/>
              </a:ext>
            </a:extLst>
          </p:cNvPr>
          <p:cNvGrpSpPr/>
          <p:nvPr/>
        </p:nvGrpSpPr>
        <p:grpSpPr>
          <a:xfrm>
            <a:off x="6238582" y="2703177"/>
            <a:ext cx="714300" cy="713350"/>
            <a:chOff x="6427138" y="2708825"/>
            <a:chExt cx="714300" cy="713350"/>
          </a:xfrm>
        </p:grpSpPr>
        <p:pic>
          <p:nvPicPr>
            <p:cNvPr id="102" name="Shape 596">
              <a:extLst>
                <a:ext uri="{FF2B5EF4-FFF2-40B4-BE49-F238E27FC236}">
                  <a16:creationId xmlns:a16="http://schemas.microsoft.com/office/drawing/2014/main" id="{E350629D-5CF1-4B2A-9124-A847C71C3A37}"/>
                </a:ext>
              </a:extLst>
            </p:cNvPr>
            <p:cNvPicPr preferRelativeResize="0"/>
            <p:nvPr/>
          </p:nvPicPr>
          <p:blipFill>
            <a:blip r:embed="rId42">
              <a:alphaModFix/>
            </a:blip>
            <a:stretch>
              <a:fillRect/>
            </a:stretch>
          </p:blipFill>
          <p:spPr>
            <a:xfrm>
              <a:off x="6574823" y="2708825"/>
              <a:ext cx="418929" cy="435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597">
              <a:extLst>
                <a:ext uri="{FF2B5EF4-FFF2-40B4-BE49-F238E27FC236}">
                  <a16:creationId xmlns:a16="http://schemas.microsoft.com/office/drawing/2014/main" id="{023752D0-99A4-4C33-8F43-D78A44F7B21A}"/>
                </a:ext>
              </a:extLst>
            </p:cNvPr>
            <p:cNvSpPr txBox="1"/>
            <p:nvPr/>
          </p:nvSpPr>
          <p:spPr>
            <a:xfrm>
              <a:off x="6427138" y="3076575"/>
              <a:ext cx="7143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パッケージ</a:t>
              </a:r>
              <a:endParaRPr lang="en-US" altLang="ja-JP" sz="700" dirty="0">
                <a:solidFill>
                  <a:srgbClr val="606060"/>
                </a:solidFill>
                <a:highlight>
                  <a:srgbClr val="FFFFFF"/>
                </a:highlight>
                <a:latin typeface="+mn-ea"/>
                <a:ea typeface="+mn-e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+mn-ea"/>
                  <a:ea typeface="+mn-ea"/>
                </a:rPr>
                <a:t>管理</a:t>
              </a:r>
              <a:endParaRPr sz="700" dirty="0">
                <a:latin typeface="+mn-ea"/>
                <a:ea typeface="+mn-ea"/>
              </a:endParaRPr>
            </a:p>
          </p:txBody>
        </p:sp>
      </p:grpSp>
      <p:grpSp>
        <p:nvGrpSpPr>
          <p:cNvPr id="112" name="Shape 586">
            <a:extLst>
              <a:ext uri="{FF2B5EF4-FFF2-40B4-BE49-F238E27FC236}">
                <a16:creationId xmlns:a16="http://schemas.microsoft.com/office/drawing/2014/main" id="{31DC7D8D-B0DE-4859-B93E-F5161628F43C}"/>
              </a:ext>
            </a:extLst>
          </p:cNvPr>
          <p:cNvGrpSpPr/>
          <p:nvPr/>
        </p:nvGrpSpPr>
        <p:grpSpPr>
          <a:xfrm>
            <a:off x="7806753" y="2751107"/>
            <a:ext cx="685502" cy="655188"/>
            <a:chOff x="7942790" y="2797287"/>
            <a:chExt cx="685502" cy="655188"/>
          </a:xfrm>
        </p:grpSpPr>
        <p:pic>
          <p:nvPicPr>
            <p:cNvPr id="113" name="Shape 587">
              <a:extLst>
                <a:ext uri="{FF2B5EF4-FFF2-40B4-BE49-F238E27FC236}">
                  <a16:creationId xmlns:a16="http://schemas.microsoft.com/office/drawing/2014/main" id="{9328AAED-994E-44DE-BE53-7719334C9007}"/>
                </a:ext>
              </a:extLst>
            </p:cNvPr>
            <p:cNvPicPr preferRelativeResize="0"/>
            <p:nvPr/>
          </p:nvPicPr>
          <p:blipFill>
            <a:blip r:embed="rId43">
              <a:alphaModFix/>
            </a:blip>
            <a:stretch>
              <a:fillRect/>
            </a:stretch>
          </p:blipFill>
          <p:spPr>
            <a:xfrm>
              <a:off x="7942790" y="2797287"/>
              <a:ext cx="685502" cy="271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Shape 588">
              <a:extLst>
                <a:ext uri="{FF2B5EF4-FFF2-40B4-BE49-F238E27FC236}">
                  <a16:creationId xmlns:a16="http://schemas.microsoft.com/office/drawing/2014/main" id="{51E43B86-92DD-45E8-B910-DE63D562CEAB}"/>
                </a:ext>
              </a:extLst>
            </p:cNvPr>
            <p:cNvSpPr txBox="1"/>
            <p:nvPr/>
          </p:nvSpPr>
          <p:spPr>
            <a:xfrm>
              <a:off x="7968291" y="3076575"/>
              <a:ext cx="6345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+mn-ea"/>
                  <a:ea typeface="+mn-ea"/>
                </a:rPr>
                <a:t>サーバレス</a:t>
              </a:r>
              <a:endParaRPr sz="700" dirty="0">
                <a:latin typeface="+mn-ea"/>
                <a:ea typeface="+mn-ea"/>
              </a:endParaRPr>
            </a:p>
          </p:txBody>
        </p:sp>
      </p:grpSp>
      <p:grpSp>
        <p:nvGrpSpPr>
          <p:cNvPr id="115" name="Shape 589">
            <a:extLst>
              <a:ext uri="{FF2B5EF4-FFF2-40B4-BE49-F238E27FC236}">
                <a16:creationId xmlns:a16="http://schemas.microsoft.com/office/drawing/2014/main" id="{5F2ADB09-F10E-4EEB-9D57-015B8F1F7835}"/>
              </a:ext>
            </a:extLst>
          </p:cNvPr>
          <p:cNvGrpSpPr/>
          <p:nvPr/>
        </p:nvGrpSpPr>
        <p:grpSpPr>
          <a:xfrm>
            <a:off x="8534383" y="2638375"/>
            <a:ext cx="599100" cy="814100"/>
            <a:chOff x="8626602" y="2638375"/>
            <a:chExt cx="599100" cy="814100"/>
          </a:xfrm>
        </p:grpSpPr>
        <p:sp>
          <p:nvSpPr>
            <p:cNvPr id="116" name="Shape 590">
              <a:extLst>
                <a:ext uri="{FF2B5EF4-FFF2-40B4-BE49-F238E27FC236}">
                  <a16:creationId xmlns:a16="http://schemas.microsoft.com/office/drawing/2014/main" id="{6E58AD64-DD3D-498B-8233-C90FA7C1A227}"/>
                </a:ext>
              </a:extLst>
            </p:cNvPr>
            <p:cNvSpPr txBox="1"/>
            <p:nvPr/>
          </p:nvSpPr>
          <p:spPr>
            <a:xfrm>
              <a:off x="8626602" y="3076575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ツーリング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117" name="Shape 591">
              <a:extLst>
                <a:ext uri="{FF2B5EF4-FFF2-40B4-BE49-F238E27FC236}">
                  <a16:creationId xmlns:a16="http://schemas.microsoft.com/office/drawing/2014/main" id="{2ADC7A1B-F9BC-42EA-A8AD-A18618F1B271}"/>
                </a:ext>
              </a:extLst>
            </p:cNvPr>
            <p:cNvPicPr preferRelativeResize="0"/>
            <p:nvPr/>
          </p:nvPicPr>
          <p:blipFill>
            <a:blip r:embed="rId44">
              <a:alphaModFix/>
            </a:blip>
            <a:stretch>
              <a:fillRect/>
            </a:stretch>
          </p:blipFill>
          <p:spPr>
            <a:xfrm>
              <a:off x="8726598" y="2638375"/>
              <a:ext cx="399108" cy="5063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CNCF MOOC</a:t>
            </a:r>
            <a:r>
              <a:rPr lang="ja-JP" altLang="en-US" dirty="0">
                <a:latin typeface="+mn-ea"/>
                <a:ea typeface="+mn-ea"/>
              </a:rPr>
              <a:t>とオンライン・トレーニング</a:t>
            </a:r>
            <a:br>
              <a:rPr lang="en-US" dirty="0"/>
            </a:br>
            <a:r>
              <a:rPr lang="en-US" sz="1400" dirty="0"/>
              <a:t>CNCF MOOC and Online Training</a:t>
            </a:r>
            <a:endParaRPr sz="1400" dirty="0"/>
          </a:p>
        </p:txBody>
      </p:sp>
      <p:sp>
        <p:nvSpPr>
          <p:cNvPr id="1078" name="Shape 1078"/>
          <p:cNvSpPr txBox="1">
            <a:spLocks noGrp="1"/>
          </p:cNvSpPr>
          <p:nvPr>
            <p:ph type="body" idx="4294967295"/>
          </p:nvPr>
        </p:nvSpPr>
        <p:spPr>
          <a:xfrm>
            <a:off x="257325" y="1066800"/>
            <a:ext cx="8629650" cy="3614738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無料の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en-US" sz="2400" u="sng" dirty="0">
                <a:latin typeface="+mn-ea"/>
                <a:ea typeface="+mn-ea"/>
                <a:hlinkClick r:id="rId3"/>
              </a:rPr>
              <a:t>Introduction to Kubernetes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dirty="0">
                <a:latin typeface="+mn-ea"/>
                <a:ea typeface="+mn-ea"/>
              </a:rPr>
              <a:t>（</a:t>
            </a:r>
            <a:r>
              <a:rPr lang="en-US" altLang="ja-JP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導入）は自習型のコースであり、</a:t>
            </a:r>
            <a:r>
              <a:rPr lang="en-US" altLang="ja-JP" sz="2400" dirty="0" err="1">
                <a:latin typeface="+mn-ea"/>
                <a:ea typeface="+mn-ea"/>
              </a:rPr>
              <a:t>edx</a:t>
            </a:r>
            <a:r>
              <a:rPr lang="ja-JP" altLang="en-US" sz="2400" dirty="0">
                <a:latin typeface="+mn-ea"/>
                <a:ea typeface="+mn-ea"/>
              </a:rPr>
              <a:t>が提供</a:t>
            </a:r>
            <a:endParaRPr sz="2400" dirty="0">
              <a:latin typeface="+mn-ea"/>
              <a:ea typeface="+mn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u="sng" dirty="0">
                <a:latin typeface="+mn-ea"/>
                <a:ea typeface="+mn-ea"/>
                <a:hlinkClick r:id="rId4"/>
              </a:rPr>
              <a:t>Kubernetes Fundamentals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dirty="0">
                <a:latin typeface="+mn-ea"/>
                <a:ea typeface="+mn-ea"/>
              </a:rPr>
              <a:t>（</a:t>
            </a:r>
            <a:r>
              <a:rPr lang="en-US" altLang="ja-JP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基礎）コース</a:t>
            </a:r>
            <a:endParaRPr sz="2400" dirty="0">
              <a:latin typeface="+mn-ea"/>
              <a:ea typeface="+mn-e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ja-JP" altLang="en-US" sz="1800" dirty="0">
                <a:latin typeface="+mn-ea"/>
                <a:ea typeface="+mn-ea"/>
              </a:rPr>
              <a:t>範囲は認定 </a:t>
            </a:r>
            <a:r>
              <a:rPr lang="en-US" altLang="ja-JP" sz="1800" dirty="0">
                <a:latin typeface="+mn-ea"/>
                <a:ea typeface="+mn-ea"/>
              </a:rPr>
              <a:t>Kubernetes </a:t>
            </a:r>
            <a:r>
              <a:rPr lang="ja-JP" altLang="en-US" sz="1800" dirty="0">
                <a:latin typeface="+mn-ea"/>
                <a:ea typeface="+mn-ea"/>
              </a:rPr>
              <a:t>管理者</a:t>
            </a:r>
            <a:r>
              <a:rPr lang="en-US" sz="1800" dirty="0">
                <a:latin typeface="+mn-ea"/>
                <a:ea typeface="+mn-ea"/>
              </a:rPr>
              <a:t> (CKA) </a:t>
            </a:r>
            <a:r>
              <a:rPr lang="ja-JP" altLang="en-US" sz="1800" dirty="0">
                <a:latin typeface="+mn-ea"/>
                <a:ea typeface="+mn-ea"/>
              </a:rPr>
              <a:t>試験を扱う</a:t>
            </a:r>
            <a:endParaRPr sz="1800" dirty="0">
              <a:latin typeface="+mn-ea"/>
              <a:ea typeface="+mn-e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en-US" sz="1800" dirty="0">
                <a:latin typeface="+mn-ea"/>
                <a:ea typeface="+mn-ea"/>
              </a:rPr>
              <a:t>$299, </a:t>
            </a:r>
            <a:r>
              <a:rPr lang="ja-JP" altLang="en-US" sz="1800" dirty="0">
                <a:latin typeface="+mn-ea"/>
                <a:ea typeface="+mn-ea"/>
              </a:rPr>
              <a:t>中級レベル</a:t>
            </a:r>
            <a:endParaRPr lang="en-US" sz="1800" dirty="0">
              <a:latin typeface="+mn-ea"/>
              <a:ea typeface="+mn-ea"/>
            </a:endParaRPr>
          </a:p>
          <a:p>
            <a:pPr marL="45720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lang="en-US" sz="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オープンソースの</a:t>
            </a:r>
            <a:r>
              <a:rPr lang="ja-JP" altLang="en-US" sz="2400" u="sng" dirty="0">
                <a:latin typeface="+mn-ea"/>
                <a:ea typeface="+mn-ea"/>
                <a:hlinkClick r:id="rId5"/>
              </a:rPr>
              <a:t>カリキュラム</a:t>
            </a:r>
            <a:r>
              <a:rPr lang="ja-JP" altLang="en-US" sz="2400" dirty="0">
                <a:latin typeface="+mn-ea"/>
                <a:ea typeface="+mn-ea"/>
              </a:rPr>
              <a:t>や企業が提供する</a:t>
            </a:r>
            <a:r>
              <a:rPr lang="ja-JP" altLang="en-US" sz="2400" u="sng" dirty="0">
                <a:latin typeface="+mn-ea"/>
                <a:ea typeface="+mn-ea"/>
                <a:hlinkClick r:id="rId6"/>
              </a:rPr>
              <a:t>トレーニング</a:t>
            </a:r>
            <a:endParaRPr sz="2400" dirty="0">
              <a:latin typeface="+mn-ea"/>
              <a:ea typeface="+mn-e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ja-JP" altLang="en-US" sz="1800" dirty="0">
                <a:latin typeface="+mn-ea"/>
                <a:ea typeface="+mn-ea"/>
              </a:rPr>
              <a:t>大量ディスカウントによる </a:t>
            </a:r>
            <a:r>
              <a:rPr lang="en-US" sz="1800" dirty="0">
                <a:latin typeface="+mn-ea"/>
                <a:ea typeface="+mn-ea"/>
              </a:rPr>
              <a:t>CKA </a:t>
            </a:r>
            <a:r>
              <a:rPr lang="ja-JP" altLang="en-US" sz="1800" dirty="0">
                <a:latin typeface="+mn-ea"/>
                <a:ea typeface="+mn-ea"/>
              </a:rPr>
              <a:t>試験クーポンが利用可能</a:t>
            </a:r>
            <a:endParaRPr sz="18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オンライン監督試験</a:t>
            </a:r>
            <a:br>
              <a:rPr lang="en-US" dirty="0"/>
            </a:br>
            <a:r>
              <a:rPr lang="en-US" sz="1400" dirty="0"/>
              <a:t>Online, Proctored Kubernetes Exams</a:t>
            </a:r>
            <a:endParaRPr sz="1400" dirty="0"/>
          </a:p>
        </p:txBody>
      </p:sp>
      <p:sp>
        <p:nvSpPr>
          <p:cNvPr id="1084" name="Shape 1084"/>
          <p:cNvSpPr txBox="1">
            <a:spLocks noGrp="1"/>
          </p:cNvSpPr>
          <p:nvPr>
            <p:ph type="body" idx="4294967295"/>
          </p:nvPr>
        </p:nvSpPr>
        <p:spPr>
          <a:xfrm>
            <a:off x="205409" y="914400"/>
            <a:ext cx="7156174" cy="3614738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認定</a:t>
            </a:r>
            <a:r>
              <a:rPr lang="en-US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管理者</a:t>
            </a:r>
            <a:r>
              <a:rPr lang="en-US" sz="2400" dirty="0">
                <a:latin typeface="+mn-ea"/>
                <a:ea typeface="+mn-ea"/>
              </a:rPr>
              <a:t> (CKA)</a:t>
            </a:r>
            <a:endParaRPr sz="24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既に</a:t>
            </a:r>
            <a:r>
              <a:rPr lang="en-US" sz="1600" dirty="0">
                <a:latin typeface="+mn-ea"/>
                <a:ea typeface="+mn-ea"/>
              </a:rPr>
              <a:t>1,500</a:t>
            </a:r>
            <a:r>
              <a:rPr lang="ja-JP" altLang="en-US" sz="1600" dirty="0">
                <a:latin typeface="+mn-ea"/>
                <a:ea typeface="+mn-ea"/>
              </a:rPr>
              <a:t>以上が登録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u="sng" dirty="0">
                <a:solidFill>
                  <a:schemeClr val="hlink"/>
                </a:solidFill>
                <a:latin typeface="+mn-ea"/>
                <a:ea typeface="+mn-ea"/>
                <a:hlinkClick r:id="rId3"/>
              </a:rPr>
              <a:t>https://www.cncf.io/certification/expert/cka/</a:t>
            </a:r>
            <a:r>
              <a:rPr lang="en-US" sz="1600" dirty="0">
                <a:latin typeface="+mn-ea"/>
                <a:ea typeface="+mn-ea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認定</a:t>
            </a:r>
            <a:r>
              <a:rPr lang="en-US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アプリケーション開発者</a:t>
            </a:r>
            <a:r>
              <a:rPr lang="en-US" sz="2400" dirty="0">
                <a:latin typeface="+mn-ea"/>
                <a:ea typeface="+mn-ea"/>
              </a:rPr>
              <a:t> (CKAD)</a:t>
            </a:r>
            <a:endParaRPr sz="24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>
                <a:latin typeface="+mn-ea"/>
                <a:ea typeface="+mn-ea"/>
              </a:rPr>
              <a:t>Kubernetes</a:t>
            </a:r>
            <a:r>
              <a:rPr lang="ja-JP" altLang="en-US" sz="1600" dirty="0">
                <a:latin typeface="+mn-ea"/>
                <a:ea typeface="+mn-ea"/>
              </a:rPr>
              <a:t>に対応したクラウド・ネイティブ・アプリケーションの設計、構築、設定変更、公開が可能なユーザであるのを証明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u="sng" dirty="0">
                <a:solidFill>
                  <a:schemeClr val="hlink"/>
                </a:solidFill>
                <a:latin typeface="+mn-ea"/>
                <a:ea typeface="+mn-ea"/>
                <a:hlinkClick r:id="rId4"/>
              </a:rPr>
              <a:t>https://www.cncf.io/certification/expert/cka/ckad/</a:t>
            </a:r>
            <a:r>
              <a:rPr lang="en-US" sz="1600" dirty="0">
                <a:latin typeface="+mn-ea"/>
                <a:ea typeface="+mn-ea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両テストに対して</a:t>
            </a:r>
            <a:endParaRPr sz="2400" dirty="0">
              <a:latin typeface="+mn-ea"/>
              <a:ea typeface="+mn-ea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テストは</a:t>
            </a:r>
            <a:r>
              <a:rPr lang="en-US" altLang="ja-JP" sz="1600" dirty="0">
                <a:latin typeface="+mn-ea"/>
                <a:ea typeface="+mn-ea"/>
              </a:rPr>
              <a:t>3</a:t>
            </a:r>
            <a:r>
              <a:rPr lang="ja-JP" altLang="en-US" sz="1600" dirty="0">
                <a:latin typeface="+mn-ea"/>
                <a:ea typeface="+mn-ea"/>
              </a:rPr>
              <a:t>時間を超え、コマンドラインで解決するシナリオを含む</a:t>
            </a:r>
            <a:br>
              <a:rPr lang="en-US" altLang="ja-JP" sz="1600" dirty="0">
                <a:latin typeface="+mn-ea"/>
                <a:ea typeface="+mn-ea"/>
              </a:rPr>
            </a:br>
            <a:r>
              <a:rPr lang="ja-JP" altLang="en-US" sz="1600" dirty="0">
                <a:latin typeface="+mn-ea"/>
                <a:ea typeface="+mn-ea"/>
              </a:rPr>
              <a:t>そのために同時に受験できない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各試験は</a:t>
            </a:r>
            <a:r>
              <a:rPr lang="en-US" sz="1600" dirty="0">
                <a:latin typeface="+mn-ea"/>
                <a:ea typeface="+mn-ea"/>
              </a:rPr>
              <a:t>$300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四半期ごとの</a:t>
            </a:r>
            <a:r>
              <a:rPr lang="en-US" altLang="ja-JP" sz="1600" dirty="0">
                <a:latin typeface="+mn-ea"/>
                <a:ea typeface="+mn-ea"/>
              </a:rPr>
              <a:t>K8s</a:t>
            </a:r>
            <a:r>
              <a:rPr lang="ja-JP" altLang="en-US" sz="1600" dirty="0">
                <a:latin typeface="+mn-ea"/>
                <a:ea typeface="+mn-ea"/>
              </a:rPr>
              <a:t>リリースにあわせ、試験を更新</a:t>
            </a:r>
            <a:endParaRPr sz="1600" dirty="0">
              <a:latin typeface="+mn-ea"/>
              <a:ea typeface="+mn-ea"/>
            </a:endParaRPr>
          </a:p>
        </p:txBody>
      </p:sp>
      <p:pic>
        <p:nvPicPr>
          <p:cNvPr id="1085" name="Shape 10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7174" y="593225"/>
            <a:ext cx="2198298" cy="219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Shape 10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3375" y="2721900"/>
            <a:ext cx="2198297" cy="215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j-ea"/>
                <a:ea typeface="+mj-ea"/>
              </a:rPr>
              <a:t>Kubernetes</a:t>
            </a:r>
            <a:r>
              <a:rPr lang="ja-JP" altLang="en-US" i="0" u="none" strike="noStrike" cap="none" dirty="0">
                <a:latin typeface="+mj-ea"/>
                <a:ea typeface="+mj-ea"/>
              </a:rPr>
              <a:t>認定サービスプロバイダ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Kubernetes </a:t>
            </a:r>
            <a:r>
              <a:rPr lang="en-US" sz="1400" dirty="0"/>
              <a:t>Certified</a:t>
            </a:r>
            <a:r>
              <a:rPr lang="en-US" sz="1400" i="0" u="none" strike="noStrike" cap="none" dirty="0"/>
              <a:t> Service Provider</a:t>
            </a:r>
            <a:endParaRPr sz="1400" i="0" u="none" strike="noStrike" cap="none" dirty="0"/>
          </a:p>
        </p:txBody>
      </p:sp>
      <p:sp>
        <p:nvSpPr>
          <p:cNvPr id="1092" name="Shape 1092"/>
          <p:cNvSpPr txBox="1">
            <a:spLocks noGrp="1"/>
          </p:cNvSpPr>
          <p:nvPr>
            <p:ph type="body" idx="4294967295"/>
          </p:nvPr>
        </p:nvSpPr>
        <p:spPr>
          <a:xfrm>
            <a:off x="257325" y="838200"/>
            <a:ext cx="8629650" cy="3614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dirty="0">
                <a:highlight>
                  <a:srgbClr val="FFFFFF"/>
                </a:highlight>
                <a:latin typeface="+mn-ea"/>
                <a:ea typeface="+mn-ea"/>
              </a:rPr>
              <a:t>サービス・プロバイダになるのを検討する段階では、事前条件となるのはエンタープライズで</a:t>
            </a:r>
            <a:r>
              <a:rPr lang="en-US" altLang="ja-JP" sz="1400" dirty="0">
                <a:highlight>
                  <a:srgbClr val="FFFFFF"/>
                </a:highlight>
                <a:latin typeface="+mn-ea"/>
                <a:ea typeface="+mn-ea"/>
              </a:rPr>
              <a:t>Kubernetes</a:t>
            </a:r>
            <a:r>
              <a:rPr lang="ja-JP" altLang="en-US" sz="1400" dirty="0">
                <a:highlight>
                  <a:srgbClr val="FFFFFF"/>
                </a:highlight>
                <a:latin typeface="+mn-ea"/>
                <a:ea typeface="+mn-ea"/>
              </a:rPr>
              <a:t>の採用に成功するのに役立つ深い経験を持っており、サポート、コンサルティング、プロフェッショナル・サービスやトレーニングを提供します。</a:t>
            </a:r>
            <a:endParaRPr lang="en-US" altLang="ja-JP" sz="1400" dirty="0">
              <a:highlight>
                <a:srgbClr val="FFFFFF"/>
              </a:highlight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600" b="1" dirty="0">
                <a:latin typeface="+mn-ea"/>
                <a:ea typeface="+mn-ea"/>
              </a:rPr>
              <a:t>利点</a:t>
            </a:r>
            <a:endParaRPr sz="1600" b="1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u="sng" dirty="0">
                <a:latin typeface="+mn-ea"/>
                <a:ea typeface="+mn-ea"/>
                <a:hlinkClick r:id="rId3"/>
              </a:rPr>
              <a:t>https://kubernetes.io/partners/</a:t>
            </a:r>
            <a:r>
              <a:rPr lang="en-US" sz="1400" dirty="0">
                <a:latin typeface="+mn-ea"/>
                <a:ea typeface="+mn-ea"/>
              </a:rPr>
              <a:t> </a:t>
            </a:r>
            <a:r>
              <a:rPr lang="ja-JP" altLang="en-US" sz="1400" dirty="0">
                <a:latin typeface="+mn-ea"/>
                <a:ea typeface="+mn-ea"/>
              </a:rPr>
              <a:t>のトップに掲載</a:t>
            </a:r>
            <a:endParaRPr sz="1400" dirty="0">
              <a:latin typeface="+mn-ea"/>
              <a:ea typeface="+mn-ea"/>
            </a:endParaRPr>
          </a:p>
          <a:p>
            <a:pPr lvl="0" indent="-3175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400"/>
            </a:pPr>
            <a:r>
              <a:rPr lang="ja-JP" altLang="en-US" sz="1400" dirty="0">
                <a:latin typeface="+mn-ea"/>
                <a:ea typeface="+mn-ea"/>
              </a:rPr>
              <a:t>　　　　クラウド・ネイティブのプロジェクト・リーダー達や、</a:t>
            </a:r>
            <a:r>
              <a:rPr lang="en-US" altLang="ja-JP" sz="1400" dirty="0">
                <a:latin typeface="+mn-ea"/>
                <a:ea typeface="+mn-ea"/>
              </a:rPr>
              <a:t>TOC</a:t>
            </a:r>
            <a:r>
              <a:rPr lang="ja-JP" altLang="en-US" sz="1400" dirty="0">
                <a:latin typeface="+mn-ea"/>
                <a:ea typeface="+mn-ea"/>
              </a:rPr>
              <a:t>メンバー、運営委員会の代表によって毎月</a:t>
            </a:r>
            <a:br>
              <a:rPr lang="en-US" altLang="ja-JP" sz="1400" dirty="0">
                <a:latin typeface="+mn-ea"/>
                <a:ea typeface="+mn-ea"/>
              </a:rPr>
            </a:br>
            <a:r>
              <a:rPr lang="ja-JP" altLang="en-US" sz="1400" dirty="0">
                <a:latin typeface="+mn-ea"/>
                <a:ea typeface="+mn-ea"/>
              </a:rPr>
              <a:t>　　　　開催のプライベートなミーティングに参加</a:t>
            </a:r>
            <a:endParaRPr lang="en-US" altLang="ja-JP" sz="1400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altLang="ja-JP" sz="1400" dirty="0">
                <a:latin typeface="+mn-ea"/>
                <a:ea typeface="+mn-ea"/>
              </a:rPr>
              <a:t>kubernetes.io</a:t>
            </a:r>
            <a:r>
              <a:rPr lang="ja-JP" altLang="en-US" sz="1400" dirty="0">
                <a:latin typeface="+mn-ea"/>
                <a:ea typeface="+mn-ea"/>
              </a:rPr>
              <a:t>に対する、サポートを必要としているエンドユーザーのリードにアクセス</a:t>
            </a:r>
            <a:endParaRPr sz="1400" dirty="0"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600" b="1" i="0" u="none" strike="noStrike" cap="none" dirty="0">
                <a:latin typeface="+mn-ea"/>
                <a:ea typeface="+mn-ea"/>
              </a:rPr>
              <a:t>必要条件</a:t>
            </a:r>
            <a:endParaRPr sz="1600" b="1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altLang="ja-JP" sz="1400" dirty="0">
                <a:latin typeface="+mn-ea"/>
                <a:ea typeface="+mn-ea"/>
              </a:rPr>
              <a:t>3</a:t>
            </a:r>
            <a:r>
              <a:rPr lang="ja-JP" altLang="en-US" sz="1400" dirty="0">
                <a:latin typeface="+mn-ea"/>
                <a:ea typeface="+mn-ea"/>
              </a:rPr>
              <a:t>人以上の認定エンジニア</a:t>
            </a:r>
            <a:endParaRPr sz="1400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dirty="0">
                <a:latin typeface="+mn-ea"/>
                <a:ea typeface="+mn-ea"/>
              </a:rPr>
              <a:t>Kubernetes</a:t>
            </a:r>
            <a:r>
              <a:rPr lang="ja-JP" altLang="en-US" sz="1400" dirty="0">
                <a:latin typeface="+mn-ea"/>
                <a:ea typeface="+mn-ea"/>
              </a:rPr>
              <a:t>のアクティブな貢献を含む、</a:t>
            </a:r>
            <a:r>
              <a:rPr lang="en-US" altLang="ja-JP" sz="1400" dirty="0">
                <a:latin typeface="+mn-ea"/>
                <a:ea typeface="+mn-ea"/>
              </a:rPr>
              <a:t>Kubernetes</a:t>
            </a:r>
            <a:r>
              <a:rPr lang="ja-JP" altLang="en-US" sz="1400" dirty="0">
                <a:latin typeface="+mn-ea"/>
                <a:ea typeface="+mn-ea"/>
              </a:rPr>
              <a:t>コミュニティに対する実績のある活動</a:t>
            </a:r>
            <a:endParaRPr sz="1400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ja-JP" altLang="en-US" sz="1400" dirty="0">
                <a:latin typeface="+mn-ea"/>
                <a:ea typeface="+mn-ea"/>
              </a:rPr>
              <a:t>エンタープライズとエンド・ユーザに対するサポートのビジネスモデル</a:t>
            </a:r>
            <a:endParaRPr sz="1400" dirty="0">
              <a:latin typeface="+mn-ea"/>
              <a:ea typeface="+mn-ea"/>
            </a:endParaRPr>
          </a:p>
          <a:p>
            <a:pPr marL="0" lvl="0" indent="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+mn-ea"/>
                <a:ea typeface="+mn-ea"/>
                <a:hlinkClick r:id="rId4"/>
              </a:rPr>
              <a:t>https://www.cncf.io/certification/kcsp/</a:t>
            </a:r>
            <a:r>
              <a:rPr lang="en-US" sz="1600" b="1" dirty="0">
                <a:latin typeface="+mn-ea"/>
                <a:ea typeface="+mn-ea"/>
              </a:rPr>
              <a:t> </a:t>
            </a:r>
            <a:endParaRPr sz="1600" b="1" dirty="0">
              <a:latin typeface="+mn-ea"/>
              <a:ea typeface="+mn-ea"/>
            </a:endParaRPr>
          </a:p>
        </p:txBody>
      </p:sp>
      <p:pic>
        <p:nvPicPr>
          <p:cNvPr id="1093" name="Shape 10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0575" y="2177375"/>
            <a:ext cx="1449401" cy="1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j-ea"/>
                <a:ea typeface="+mj-ea"/>
              </a:rPr>
              <a:t>51</a:t>
            </a:r>
            <a:r>
              <a:rPr lang="ja-JP" altLang="en-US" dirty="0">
                <a:latin typeface="+mj-ea"/>
                <a:ea typeface="+mj-ea"/>
              </a:rPr>
              <a:t>の</a:t>
            </a:r>
            <a:r>
              <a:rPr lang="en-US" altLang="ja-JP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認定サービスプロバイダ</a:t>
            </a:r>
            <a:br>
              <a:rPr lang="en-US" dirty="0"/>
            </a:br>
            <a:r>
              <a:rPr lang="en-US" sz="1400" dirty="0"/>
              <a:t>51 KCSP Partners</a:t>
            </a:r>
            <a:endParaRPr sz="1400" dirty="0"/>
          </a:p>
        </p:txBody>
      </p:sp>
      <p:pic>
        <p:nvPicPr>
          <p:cNvPr id="45" name="Shape 1222">
            <a:extLst>
              <a:ext uri="{FF2B5EF4-FFF2-40B4-BE49-F238E27FC236}">
                <a16:creationId xmlns:a16="http://schemas.microsoft.com/office/drawing/2014/main" id="{B5E25CA0-FF55-4327-A6BC-307E4A2A1D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4494" b="18273"/>
          <a:stretch/>
        </p:blipFill>
        <p:spPr>
          <a:xfrm>
            <a:off x="29850" y="974099"/>
            <a:ext cx="836200" cy="4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1223">
            <a:extLst>
              <a:ext uri="{FF2B5EF4-FFF2-40B4-BE49-F238E27FC236}">
                <a16:creationId xmlns:a16="http://schemas.microsoft.com/office/drawing/2014/main" id="{D0BD4640-5A1E-49DC-A9E2-F5D5974155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3546" b="19564"/>
          <a:stretch/>
        </p:blipFill>
        <p:spPr>
          <a:xfrm>
            <a:off x="3981416" y="1008786"/>
            <a:ext cx="707100" cy="36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1224">
            <a:extLst>
              <a:ext uri="{FF2B5EF4-FFF2-40B4-BE49-F238E27FC236}">
                <a16:creationId xmlns:a16="http://schemas.microsoft.com/office/drawing/2014/main" id="{38ED5928-1EDC-427B-9AC9-F0A2CA2ABA3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5366" b="36015"/>
          <a:stretch/>
        </p:blipFill>
        <p:spPr>
          <a:xfrm>
            <a:off x="4766513" y="1037987"/>
            <a:ext cx="1181249" cy="3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1225">
            <a:extLst>
              <a:ext uri="{FF2B5EF4-FFF2-40B4-BE49-F238E27FC236}">
                <a16:creationId xmlns:a16="http://schemas.microsoft.com/office/drawing/2014/main" id="{033CE33D-B11D-44BF-A8FE-EE99A4DF25D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6708" t="15422" r="15036" b="18527"/>
          <a:stretch/>
        </p:blipFill>
        <p:spPr>
          <a:xfrm>
            <a:off x="7620278" y="930313"/>
            <a:ext cx="594125" cy="52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1226">
            <a:extLst>
              <a:ext uri="{FF2B5EF4-FFF2-40B4-BE49-F238E27FC236}">
                <a16:creationId xmlns:a16="http://schemas.microsoft.com/office/drawing/2014/main" id="{66C4D00B-5B8C-48E2-BBCD-A6A609FD52A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0057" b="30172"/>
          <a:stretch/>
        </p:blipFill>
        <p:spPr>
          <a:xfrm>
            <a:off x="8292400" y="1040487"/>
            <a:ext cx="836200" cy="30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1227">
            <a:extLst>
              <a:ext uri="{FF2B5EF4-FFF2-40B4-BE49-F238E27FC236}">
                <a16:creationId xmlns:a16="http://schemas.microsoft.com/office/drawing/2014/main" id="{456E2297-D9D8-40EE-8865-B8B583B4EFE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8196" t="38160" r="7911" b="36050"/>
          <a:stretch/>
        </p:blipFill>
        <p:spPr>
          <a:xfrm>
            <a:off x="2826917" y="1788229"/>
            <a:ext cx="982125" cy="27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1228">
            <a:extLst>
              <a:ext uri="{FF2B5EF4-FFF2-40B4-BE49-F238E27FC236}">
                <a16:creationId xmlns:a16="http://schemas.microsoft.com/office/drawing/2014/main" id="{A5B80350-8545-48DE-B701-B0579595228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7506" t="30595" r="5416" b="33447"/>
          <a:stretch/>
        </p:blipFill>
        <p:spPr>
          <a:xfrm>
            <a:off x="3902148" y="1741111"/>
            <a:ext cx="982125" cy="36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1229">
            <a:extLst>
              <a:ext uri="{FF2B5EF4-FFF2-40B4-BE49-F238E27FC236}">
                <a16:creationId xmlns:a16="http://schemas.microsoft.com/office/drawing/2014/main" id="{B7F054DC-7B86-432B-B46D-046E345DCBB6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13991" t="10127" r="12678" b="5405"/>
          <a:stretch/>
        </p:blipFill>
        <p:spPr>
          <a:xfrm>
            <a:off x="8603424" y="1644612"/>
            <a:ext cx="536375" cy="5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1230">
            <a:extLst>
              <a:ext uri="{FF2B5EF4-FFF2-40B4-BE49-F238E27FC236}">
                <a16:creationId xmlns:a16="http://schemas.microsoft.com/office/drawing/2014/main" id="{497FBD42-1E8C-46B1-A659-20B22C71551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3876" b="15146"/>
          <a:stretch/>
        </p:blipFill>
        <p:spPr>
          <a:xfrm>
            <a:off x="29849" y="2489457"/>
            <a:ext cx="707225" cy="45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1231">
            <a:extLst>
              <a:ext uri="{FF2B5EF4-FFF2-40B4-BE49-F238E27FC236}">
                <a16:creationId xmlns:a16="http://schemas.microsoft.com/office/drawing/2014/main" id="{920F1949-8063-4F4D-8F9C-BA3F1D6F64B8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23421" b="27752"/>
          <a:stretch/>
        </p:blipFill>
        <p:spPr>
          <a:xfrm>
            <a:off x="789787" y="2545089"/>
            <a:ext cx="777409" cy="3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1232">
            <a:extLst>
              <a:ext uri="{FF2B5EF4-FFF2-40B4-BE49-F238E27FC236}">
                <a16:creationId xmlns:a16="http://schemas.microsoft.com/office/drawing/2014/main" id="{121EB3F5-B609-40E7-9FF8-0CBB89B22155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19908" y="2508574"/>
            <a:ext cx="459900" cy="41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1233">
            <a:extLst>
              <a:ext uri="{FF2B5EF4-FFF2-40B4-BE49-F238E27FC236}">
                <a16:creationId xmlns:a16="http://schemas.microsoft.com/office/drawing/2014/main" id="{C3DCF64B-CC0C-44F0-B5FD-26450897AA0B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t="36017" b="35244"/>
          <a:stretch/>
        </p:blipFill>
        <p:spPr>
          <a:xfrm>
            <a:off x="3876270" y="2580388"/>
            <a:ext cx="1050470" cy="2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1234">
            <a:extLst>
              <a:ext uri="{FF2B5EF4-FFF2-40B4-BE49-F238E27FC236}">
                <a16:creationId xmlns:a16="http://schemas.microsoft.com/office/drawing/2014/main" id="{377ED503-BFA8-481D-B7DF-F73E81EDB49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6669" t="40284" r="4291" b="40623"/>
          <a:stretch/>
        </p:blipFill>
        <p:spPr>
          <a:xfrm>
            <a:off x="7216815" y="2625151"/>
            <a:ext cx="948698" cy="1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1235">
            <a:extLst>
              <a:ext uri="{FF2B5EF4-FFF2-40B4-BE49-F238E27FC236}">
                <a16:creationId xmlns:a16="http://schemas.microsoft.com/office/drawing/2014/main" id="{210E28FD-269C-4604-A5C4-DE5B053CA960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974" y="3160375"/>
            <a:ext cx="707225" cy="64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1236">
            <a:extLst>
              <a:ext uri="{FF2B5EF4-FFF2-40B4-BE49-F238E27FC236}">
                <a16:creationId xmlns:a16="http://schemas.microsoft.com/office/drawing/2014/main" id="{C3E74556-3338-4625-BFF8-842D8789623F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t="29509" b="25805"/>
          <a:stretch/>
        </p:blipFill>
        <p:spPr>
          <a:xfrm>
            <a:off x="8229313" y="3312001"/>
            <a:ext cx="836200" cy="33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1237">
            <a:extLst>
              <a:ext uri="{FF2B5EF4-FFF2-40B4-BE49-F238E27FC236}">
                <a16:creationId xmlns:a16="http://schemas.microsoft.com/office/drawing/2014/main" id="{FE181A9A-3FF7-4683-BF08-4A835B801814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 l="6381" t="24885" r="5722" b="18734"/>
          <a:stretch/>
        </p:blipFill>
        <p:spPr>
          <a:xfrm>
            <a:off x="2595619" y="4003281"/>
            <a:ext cx="594150" cy="3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1238">
            <a:extLst>
              <a:ext uri="{FF2B5EF4-FFF2-40B4-BE49-F238E27FC236}">
                <a16:creationId xmlns:a16="http://schemas.microsoft.com/office/drawing/2014/main" id="{1EAA32B1-03AA-4304-898F-E4BD6FBB3B5F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 l="6163" t="13876" r="6163" b="15146"/>
          <a:stretch/>
        </p:blipFill>
        <p:spPr>
          <a:xfrm>
            <a:off x="3309788" y="3896727"/>
            <a:ext cx="760375" cy="55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1239">
            <a:extLst>
              <a:ext uri="{FF2B5EF4-FFF2-40B4-BE49-F238E27FC236}">
                <a16:creationId xmlns:a16="http://schemas.microsoft.com/office/drawing/2014/main" id="{9F627A22-F44E-4C24-A9F6-4417DFBCF6B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287183" y="2473801"/>
            <a:ext cx="536375" cy="48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1240">
            <a:extLst>
              <a:ext uri="{FF2B5EF4-FFF2-40B4-BE49-F238E27FC236}">
                <a16:creationId xmlns:a16="http://schemas.microsoft.com/office/drawing/2014/main" id="{F2E0F8D6-45AE-46A0-8480-BC8FC7FA5DFA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 l="12112" r="13532"/>
          <a:stretch/>
        </p:blipFill>
        <p:spPr>
          <a:xfrm>
            <a:off x="5823551" y="3884756"/>
            <a:ext cx="707100" cy="5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1241">
            <a:extLst>
              <a:ext uri="{FF2B5EF4-FFF2-40B4-BE49-F238E27FC236}">
                <a16:creationId xmlns:a16="http://schemas.microsoft.com/office/drawing/2014/main" id="{2C22DCA8-AC1E-4372-A4CC-96646A50C12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477915" y="3933564"/>
            <a:ext cx="836200" cy="48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1242">
            <a:extLst>
              <a:ext uri="{FF2B5EF4-FFF2-40B4-BE49-F238E27FC236}">
                <a16:creationId xmlns:a16="http://schemas.microsoft.com/office/drawing/2014/main" id="{B3F8AFA2-84D7-4C4B-9F54-284D26B6AE03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574073" y="3363322"/>
            <a:ext cx="1158998" cy="2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1243">
            <a:extLst>
              <a:ext uri="{FF2B5EF4-FFF2-40B4-BE49-F238E27FC236}">
                <a16:creationId xmlns:a16="http://schemas.microsoft.com/office/drawing/2014/main" id="{938BBDB5-23E0-4F32-BE75-D489F730FA73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 l="6479" r="5716"/>
          <a:stretch/>
        </p:blipFill>
        <p:spPr>
          <a:xfrm>
            <a:off x="772680" y="3952943"/>
            <a:ext cx="674825" cy="4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1244">
            <a:extLst>
              <a:ext uri="{FF2B5EF4-FFF2-40B4-BE49-F238E27FC236}">
                <a16:creationId xmlns:a16="http://schemas.microsoft.com/office/drawing/2014/main" id="{DC073738-DAD3-487D-8BCF-58E279A04C36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 l="13190" t="6112" r="6867"/>
          <a:stretch/>
        </p:blipFill>
        <p:spPr>
          <a:xfrm>
            <a:off x="5777708" y="1639106"/>
            <a:ext cx="536375" cy="5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1245">
            <a:extLst>
              <a:ext uri="{FF2B5EF4-FFF2-40B4-BE49-F238E27FC236}">
                <a16:creationId xmlns:a16="http://schemas.microsoft.com/office/drawing/2014/main" id="{BCE7D34E-5722-413F-8C6F-D08093296543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 t="28835" b="31080"/>
          <a:stretch/>
        </p:blipFill>
        <p:spPr>
          <a:xfrm>
            <a:off x="8218226" y="2532712"/>
            <a:ext cx="1014825" cy="369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1246">
            <a:extLst>
              <a:ext uri="{FF2B5EF4-FFF2-40B4-BE49-F238E27FC236}">
                <a16:creationId xmlns:a16="http://schemas.microsoft.com/office/drawing/2014/main" id="{B8EDD71B-F590-4A31-B51C-BFD16FE8F137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 t="11006" b="12188"/>
          <a:stretch/>
        </p:blipFill>
        <p:spPr>
          <a:xfrm>
            <a:off x="42951" y="1660019"/>
            <a:ext cx="760375" cy="53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1247">
            <a:extLst>
              <a:ext uri="{FF2B5EF4-FFF2-40B4-BE49-F238E27FC236}">
                <a16:creationId xmlns:a16="http://schemas.microsoft.com/office/drawing/2014/main" id="{9AFE9817-6A61-4DB1-9774-CD6041480A9A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 l="17905" r="17686"/>
          <a:stretch/>
        </p:blipFill>
        <p:spPr>
          <a:xfrm>
            <a:off x="5980865" y="2462224"/>
            <a:ext cx="536375" cy="51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1248">
            <a:extLst>
              <a:ext uri="{FF2B5EF4-FFF2-40B4-BE49-F238E27FC236}">
                <a16:creationId xmlns:a16="http://schemas.microsoft.com/office/drawing/2014/main" id="{F4002A08-1596-48C6-9AEF-1803C8698665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 t="12185" b="14366"/>
          <a:stretch/>
        </p:blipFill>
        <p:spPr>
          <a:xfrm>
            <a:off x="934657" y="3227730"/>
            <a:ext cx="760375" cy="50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1249">
            <a:extLst>
              <a:ext uri="{FF2B5EF4-FFF2-40B4-BE49-F238E27FC236}">
                <a16:creationId xmlns:a16="http://schemas.microsoft.com/office/drawing/2014/main" id="{26B5BC52-0788-4BCF-9176-B78C9FE16E55}"/>
              </a:ext>
            </a:extLst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977378" y="1708856"/>
            <a:ext cx="707225" cy="43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1250">
            <a:extLst>
              <a:ext uri="{FF2B5EF4-FFF2-40B4-BE49-F238E27FC236}">
                <a16:creationId xmlns:a16="http://schemas.microsoft.com/office/drawing/2014/main" id="{B66934E2-262D-428E-9E6D-9DC8062218C8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 t="13855" b="13827"/>
          <a:stretch/>
        </p:blipFill>
        <p:spPr>
          <a:xfrm>
            <a:off x="58513" y="3961652"/>
            <a:ext cx="594148" cy="42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1251">
            <a:extLst>
              <a:ext uri="{FF2B5EF4-FFF2-40B4-BE49-F238E27FC236}">
                <a16:creationId xmlns:a16="http://schemas.microsoft.com/office/drawing/2014/main" id="{15E3E27F-54BD-48D8-9389-A49A4801C0E9}"/>
              </a:ext>
            </a:extLst>
          </p:cNvPr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944047" y="1060145"/>
            <a:ext cx="836200" cy="26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1252">
            <a:extLst>
              <a:ext uri="{FF2B5EF4-FFF2-40B4-BE49-F238E27FC236}">
                <a16:creationId xmlns:a16="http://schemas.microsoft.com/office/drawing/2014/main" id="{F5CA4E50-739F-4870-A0E6-3B296A202F92}"/>
              </a:ext>
            </a:extLst>
          </p:cNvPr>
          <p:cNvPicPr preferRelativeResize="0"/>
          <p:nvPr/>
        </p:nvPicPr>
        <p:blipFill rotWithShape="1">
          <a:blip r:embed="rId33">
            <a:alphaModFix/>
          </a:blip>
          <a:srcRect t="37512" b="38827"/>
          <a:stretch/>
        </p:blipFill>
        <p:spPr>
          <a:xfrm>
            <a:off x="5860321" y="3363322"/>
            <a:ext cx="1101950" cy="2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1253">
            <a:extLst>
              <a:ext uri="{FF2B5EF4-FFF2-40B4-BE49-F238E27FC236}">
                <a16:creationId xmlns:a16="http://schemas.microsoft.com/office/drawing/2014/main" id="{51B4D11F-29C8-4C03-9BDD-910E6E62560A}"/>
              </a:ext>
            </a:extLst>
          </p:cNvPr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6569953" y="2563953"/>
            <a:ext cx="594150" cy="30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1254">
            <a:extLst>
              <a:ext uri="{FF2B5EF4-FFF2-40B4-BE49-F238E27FC236}">
                <a16:creationId xmlns:a16="http://schemas.microsoft.com/office/drawing/2014/main" id="{62FFDE64-EE8E-429A-8F1C-35B1F7028A20}"/>
              </a:ext>
            </a:extLst>
          </p:cNvPr>
          <p:cNvPicPr preferRelativeResize="0"/>
          <p:nvPr/>
        </p:nvPicPr>
        <p:blipFill rotWithShape="1">
          <a:blip r:embed="rId35">
            <a:alphaModFix/>
          </a:blip>
          <a:srcRect l="16768" r="17211"/>
          <a:stretch/>
        </p:blipFill>
        <p:spPr>
          <a:xfrm>
            <a:off x="6650670" y="3848446"/>
            <a:ext cx="707225" cy="6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1255">
            <a:extLst>
              <a:ext uri="{FF2B5EF4-FFF2-40B4-BE49-F238E27FC236}">
                <a16:creationId xmlns:a16="http://schemas.microsoft.com/office/drawing/2014/main" id="{AB41E09D-C5FD-4FA4-A758-1410192DEFA8}"/>
              </a:ext>
            </a:extLst>
          </p:cNvPr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837490" y="3248150"/>
            <a:ext cx="594125" cy="46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1256">
            <a:extLst>
              <a:ext uri="{FF2B5EF4-FFF2-40B4-BE49-F238E27FC236}">
                <a16:creationId xmlns:a16="http://schemas.microsoft.com/office/drawing/2014/main" id="{CED9E459-DABC-4174-B693-49A6A8674FFB}"/>
              </a:ext>
            </a:extLst>
          </p:cNvPr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979452" y="2507765"/>
            <a:ext cx="948700" cy="41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1257">
            <a:extLst>
              <a:ext uri="{FF2B5EF4-FFF2-40B4-BE49-F238E27FC236}">
                <a16:creationId xmlns:a16="http://schemas.microsoft.com/office/drawing/2014/main" id="{27909708-C956-4E20-8E9A-7DFC38CC77A8}"/>
              </a:ext>
            </a:extLst>
          </p:cNvPr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3875530" y="3405031"/>
            <a:ext cx="992675" cy="15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258">
            <a:extLst>
              <a:ext uri="{FF2B5EF4-FFF2-40B4-BE49-F238E27FC236}">
                <a16:creationId xmlns:a16="http://schemas.microsoft.com/office/drawing/2014/main" id="{ACAA32C9-FDB2-49C0-AB1B-D983B8A3C328}"/>
              </a:ext>
            </a:extLst>
          </p:cNvPr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132520" y="2590370"/>
            <a:ext cx="1101950" cy="25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1259">
            <a:extLst>
              <a:ext uri="{FF2B5EF4-FFF2-40B4-BE49-F238E27FC236}">
                <a16:creationId xmlns:a16="http://schemas.microsoft.com/office/drawing/2014/main" id="{174774B5-C202-4B4B-9C4C-AE54177D0B58}"/>
              </a:ext>
            </a:extLst>
          </p:cNvPr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825737" y="1787683"/>
            <a:ext cx="908075" cy="275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1260">
            <a:extLst>
              <a:ext uri="{FF2B5EF4-FFF2-40B4-BE49-F238E27FC236}">
                <a16:creationId xmlns:a16="http://schemas.microsoft.com/office/drawing/2014/main" id="{46E1D2C6-B918-4D37-8992-B2BBD70DB839}"/>
              </a:ext>
            </a:extLst>
          </p:cNvPr>
          <p:cNvPicPr preferRelativeResize="0"/>
          <p:nvPr/>
        </p:nvPicPr>
        <p:blipFill rotWithShape="1">
          <a:blip r:embed="rId41">
            <a:alphaModFix/>
          </a:blip>
          <a:srcRect t="12505" b="23722"/>
          <a:stretch/>
        </p:blipFill>
        <p:spPr>
          <a:xfrm>
            <a:off x="3228594" y="996040"/>
            <a:ext cx="674825" cy="39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1261">
            <a:extLst>
              <a:ext uri="{FF2B5EF4-FFF2-40B4-BE49-F238E27FC236}">
                <a16:creationId xmlns:a16="http://schemas.microsoft.com/office/drawing/2014/main" id="{7AF4F29B-356A-46C2-ADEE-8EB93D78B081}"/>
              </a:ext>
            </a:extLst>
          </p:cNvPr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010663" y="3308235"/>
            <a:ext cx="707200" cy="34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1262">
            <a:extLst>
              <a:ext uri="{FF2B5EF4-FFF2-40B4-BE49-F238E27FC236}">
                <a16:creationId xmlns:a16="http://schemas.microsoft.com/office/drawing/2014/main" id="{E82A9288-F994-465E-8849-E9C07F786754}"/>
              </a:ext>
            </a:extLst>
          </p:cNvPr>
          <p:cNvPicPr preferRelativeResize="0"/>
          <p:nvPr/>
        </p:nvPicPr>
        <p:blipFill rotWithShape="1">
          <a:blip r:embed="rId43">
            <a:alphaModFix/>
          </a:blip>
          <a:srcRect t="23935" b="18514"/>
          <a:stretch/>
        </p:blipFill>
        <p:spPr>
          <a:xfrm>
            <a:off x="4190182" y="3975987"/>
            <a:ext cx="1014825" cy="40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1263">
            <a:extLst>
              <a:ext uri="{FF2B5EF4-FFF2-40B4-BE49-F238E27FC236}">
                <a16:creationId xmlns:a16="http://schemas.microsoft.com/office/drawing/2014/main" id="{D35AF3DB-7A6C-42FA-B8DF-A212C478FA67}"/>
              </a:ext>
            </a:extLst>
          </p:cNvPr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025759" y="1032282"/>
            <a:ext cx="777425" cy="31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1264">
            <a:extLst>
              <a:ext uri="{FF2B5EF4-FFF2-40B4-BE49-F238E27FC236}">
                <a16:creationId xmlns:a16="http://schemas.microsoft.com/office/drawing/2014/main" id="{2B5ABB6C-8406-41CD-A8DA-DEC8CCE8F669}"/>
              </a:ext>
            </a:extLst>
          </p:cNvPr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407189" y="1752931"/>
            <a:ext cx="908075" cy="34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1265">
            <a:extLst>
              <a:ext uri="{FF2B5EF4-FFF2-40B4-BE49-F238E27FC236}">
                <a16:creationId xmlns:a16="http://schemas.microsoft.com/office/drawing/2014/main" id="{8671DC9A-C837-433D-9AF9-FAD9007C0CBA}"/>
              </a:ext>
            </a:extLst>
          </p:cNvPr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896431" y="1669359"/>
            <a:ext cx="836200" cy="51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1266">
            <a:extLst>
              <a:ext uri="{FF2B5EF4-FFF2-40B4-BE49-F238E27FC236}">
                <a16:creationId xmlns:a16="http://schemas.microsoft.com/office/drawing/2014/main" id="{6DCA1D01-35D0-43DD-AA66-30E04224A686}"/>
              </a:ext>
            </a:extLst>
          </p:cNvPr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7408369" y="1736939"/>
            <a:ext cx="1101950" cy="377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1267">
            <a:extLst>
              <a:ext uri="{FF2B5EF4-FFF2-40B4-BE49-F238E27FC236}">
                <a16:creationId xmlns:a16="http://schemas.microsoft.com/office/drawing/2014/main" id="{18AAF646-7109-46F6-AFD9-13F05BAF96A4}"/>
              </a:ext>
            </a:extLst>
          </p:cNvPr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325026" y="3941681"/>
            <a:ext cx="378506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1268">
            <a:extLst>
              <a:ext uri="{FF2B5EF4-FFF2-40B4-BE49-F238E27FC236}">
                <a16:creationId xmlns:a16="http://schemas.microsoft.com/office/drawing/2014/main" id="{1D2D0F63-585D-43D1-BC36-4562213D7496}"/>
              </a:ext>
            </a:extLst>
          </p:cNvPr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7104729" y="3307002"/>
            <a:ext cx="982125" cy="34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1269">
            <a:extLst>
              <a:ext uri="{FF2B5EF4-FFF2-40B4-BE49-F238E27FC236}">
                <a16:creationId xmlns:a16="http://schemas.microsoft.com/office/drawing/2014/main" id="{DEAF3E6D-6F2D-4A20-A405-279C660423CF}"/>
              </a:ext>
            </a:extLst>
          </p:cNvPr>
          <p:cNvPicPr preferRelativeResize="0"/>
          <p:nvPr/>
        </p:nvPicPr>
        <p:blipFill rotWithShape="1">
          <a:blip r:embed="rId50">
            <a:alphaModFix/>
          </a:blip>
          <a:srcRect l="5768" t="16364" r="16802" b="13253"/>
          <a:stretch/>
        </p:blipFill>
        <p:spPr>
          <a:xfrm>
            <a:off x="6881181" y="891178"/>
            <a:ext cx="661100" cy="60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1270">
            <a:extLst>
              <a:ext uri="{FF2B5EF4-FFF2-40B4-BE49-F238E27FC236}">
                <a16:creationId xmlns:a16="http://schemas.microsoft.com/office/drawing/2014/main" id="{8823E1AE-89D3-46D0-99C4-5BD0D912FD5E}"/>
              </a:ext>
            </a:extLst>
          </p:cNvPr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1567525" y="4099322"/>
            <a:ext cx="908075" cy="154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1271">
            <a:extLst>
              <a:ext uri="{FF2B5EF4-FFF2-40B4-BE49-F238E27FC236}">
                <a16:creationId xmlns:a16="http://schemas.microsoft.com/office/drawing/2014/main" id="{784E4310-89E9-41B4-80B0-01F02C95A7CA}"/>
              </a:ext>
            </a:extLst>
          </p:cNvPr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1858244" y="1099187"/>
            <a:ext cx="1292354" cy="1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1272">
            <a:extLst>
              <a:ext uri="{FF2B5EF4-FFF2-40B4-BE49-F238E27FC236}">
                <a16:creationId xmlns:a16="http://schemas.microsoft.com/office/drawing/2014/main" id="{9EBB003F-7CBA-449E-8385-221FDFA09DDA}"/>
              </a:ext>
            </a:extLst>
          </p:cNvPr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8434134" y="3985198"/>
            <a:ext cx="635750" cy="382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KubeCon + CloudNativeCon</a:t>
            </a:r>
            <a:endParaRPr/>
          </a:p>
        </p:txBody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257175" y="914400"/>
            <a:ext cx="86298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83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entury Gothic"/>
              <a:buChar char="•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中国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u="sng" dirty="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上海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: 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2018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年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11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月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14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～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15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日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スポンサーシップ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 </a:t>
            </a:r>
            <a:r>
              <a:rPr lang="ja-JP" altLang="en-US" sz="2200" u="sng" dirty="0">
                <a:latin typeface="Meiryo UI" panose="020B0604030504040204" pitchFamily="50" charset="-128"/>
                <a:ea typeface="Meiryo UI" panose="020B0604030504040204" pitchFamily="50" charset="-128"/>
                <a:hlinkClick r:id="rId3"/>
              </a:rPr>
              <a:t>開始</a:t>
            </a:r>
            <a:endParaRPr sz="7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entury Gothic"/>
              <a:buChar char="•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北アメリカ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シアトル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: 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2018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年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12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月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11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～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13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日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スポンサーシップ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 </a:t>
            </a:r>
            <a:r>
              <a:rPr lang="ja-JP" altLang="en-US" sz="2200" u="sng" dirty="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開始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entury Gothic"/>
              <a:buChar char="•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ヨーロッパ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バルセロナ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: 2019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年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月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49" name="Shape 1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524" y="1195822"/>
            <a:ext cx="1891922" cy="7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Shape 1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3524" y="2310422"/>
            <a:ext cx="1894953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Shape 1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3524" y="3425022"/>
            <a:ext cx="1894949" cy="8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ea"/>
                <a:ea typeface="+mj-ea"/>
              </a:rPr>
              <a:t>KubeCon</a:t>
            </a:r>
            <a:r>
              <a:rPr lang="ja-JP" altLang="en-US" dirty="0">
                <a:latin typeface="+mj-ea"/>
                <a:ea typeface="+mj-ea"/>
              </a:rPr>
              <a:t> </a:t>
            </a:r>
            <a:r>
              <a:rPr lang="en-US" altLang="ja-JP" dirty="0">
                <a:latin typeface="+mj-ea"/>
                <a:ea typeface="+mj-ea"/>
              </a:rPr>
              <a:t>+</a:t>
            </a:r>
            <a:r>
              <a:rPr lang="ja-JP" altLang="en-US" dirty="0">
                <a:latin typeface="+mj-ea"/>
                <a:ea typeface="+mj-ea"/>
              </a:rPr>
              <a:t> </a:t>
            </a:r>
            <a:r>
              <a:rPr lang="en-US" altLang="ja-JP" dirty="0" err="1">
                <a:latin typeface="+mj-ea"/>
                <a:ea typeface="+mj-ea"/>
              </a:rPr>
              <a:t>CloudNativeCon</a:t>
            </a:r>
            <a:r>
              <a:rPr lang="ja-JP" altLang="en-US" dirty="0">
                <a:latin typeface="+mj-ea"/>
                <a:ea typeface="+mj-ea"/>
              </a:rPr>
              <a:t> 参加者</a:t>
            </a:r>
            <a:b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dirty="0" err="1">
                <a:latin typeface="Century Gothic"/>
                <a:ea typeface="Century Gothic"/>
                <a:cs typeface="Century Gothic"/>
                <a:sym typeface="Century Gothic"/>
              </a:rPr>
              <a:t>KubeCon</a:t>
            </a: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1200" dirty="0" err="1">
                <a:latin typeface="Century Gothic"/>
                <a:ea typeface="Century Gothic"/>
                <a:cs typeface="Century Gothic"/>
                <a:sym typeface="Century Gothic"/>
              </a:rPr>
              <a:t>CloudNativeCon</a:t>
            </a: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 Attendees</a:t>
            </a:r>
            <a:endParaRPr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58" name="Shape 1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036775"/>
            <a:ext cx="8072438" cy="37407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C02BB8-B6A5-49D9-BF2C-3ED9BC521429}"/>
              </a:ext>
            </a:extLst>
          </p:cNvPr>
          <p:cNvSpPr txBox="1"/>
          <p:nvPr/>
        </p:nvSpPr>
        <p:spPr>
          <a:xfrm>
            <a:off x="1229532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サンフランシスコ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(2015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11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E9E104-C893-4EDA-BED2-6D9836FAD6AB}"/>
              </a:ext>
            </a:extLst>
          </p:cNvPr>
          <p:cNvSpPr txBox="1"/>
          <p:nvPr/>
        </p:nvSpPr>
        <p:spPr>
          <a:xfrm>
            <a:off x="2440983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ロンドン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(2016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3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A71945-8298-43B3-809D-C0679982995D}"/>
              </a:ext>
            </a:extLst>
          </p:cNvPr>
          <p:cNvSpPr txBox="1"/>
          <p:nvPr/>
        </p:nvSpPr>
        <p:spPr>
          <a:xfrm>
            <a:off x="3698929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シアトル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(2016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11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57C863-8E3D-4939-970C-D4A61D785371}"/>
              </a:ext>
            </a:extLst>
          </p:cNvPr>
          <p:cNvSpPr txBox="1"/>
          <p:nvPr/>
        </p:nvSpPr>
        <p:spPr>
          <a:xfrm>
            <a:off x="4910380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ベルリン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(2017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3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71BCEE-8555-44EA-8B12-0DBA8E30E190}"/>
              </a:ext>
            </a:extLst>
          </p:cNvPr>
          <p:cNvSpPr txBox="1"/>
          <p:nvPr/>
        </p:nvSpPr>
        <p:spPr>
          <a:xfrm>
            <a:off x="6168326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オースティン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(2017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12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B72F07-3FDE-4746-9AF1-D334DF43F015}"/>
              </a:ext>
            </a:extLst>
          </p:cNvPr>
          <p:cNvSpPr txBox="1"/>
          <p:nvPr/>
        </p:nvSpPr>
        <p:spPr>
          <a:xfrm>
            <a:off x="7426272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コペンハーゲン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(2017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5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dirty="0">
                <a:latin typeface="+mj-ea"/>
                <a:ea typeface="+mj-ea"/>
              </a:rPr>
              <a:t>CNCF</a:t>
            </a:r>
            <a:r>
              <a:rPr lang="ja-JP" altLang="en-US" dirty="0">
                <a:latin typeface="+mj-ea"/>
                <a:ea typeface="+mj-ea"/>
              </a:rPr>
              <a:t>加入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ja-JP" sz="1800" dirty="0"/>
              <a:t>Joining the CNCF</a:t>
            </a:r>
            <a:endParaRPr sz="1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n-ea"/>
                <a:ea typeface="+mn-ea"/>
              </a:rPr>
              <a:t>CNCF</a:t>
            </a:r>
            <a:r>
              <a:rPr lang="ja-JP" altLang="en-US" i="0" u="none" strike="noStrike" cap="none" dirty="0">
                <a:latin typeface="+mn-ea"/>
                <a:ea typeface="+mn-ea"/>
              </a:rPr>
              <a:t>会員の価値</a:t>
            </a:r>
            <a:r>
              <a:rPr lang="en-US" altLang="ja-JP" i="0" u="none" strike="noStrike" cap="none" dirty="0">
                <a:latin typeface="+mn-ea"/>
                <a:ea typeface="+mn-ea"/>
              </a:rPr>
              <a:t>(1)</a:t>
            </a:r>
            <a:br>
              <a:rPr lang="en-US" altLang="ja-JP" i="0" u="none" strike="noStrike" cap="none" dirty="0"/>
            </a:br>
            <a:r>
              <a:rPr lang="en-US" sz="1400" i="0" u="none" strike="noStrike" cap="none" dirty="0"/>
              <a:t>CNCF Membership Value (1)</a:t>
            </a:r>
            <a:endParaRPr i="0" u="none" strike="noStrike" cap="none" dirty="0"/>
          </a:p>
        </p:txBody>
      </p:sp>
      <p:sp>
        <p:nvSpPr>
          <p:cNvPr id="965" name="Shape 965"/>
          <p:cNvSpPr txBox="1"/>
          <p:nvPr/>
        </p:nvSpPr>
        <p:spPr>
          <a:xfrm>
            <a:off x="276225" y="1040070"/>
            <a:ext cx="4124400" cy="25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業界のリーダーシップ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クラウド・ネイティブ市場を形成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の他のメンバーとのネットワーク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イベントの参加と発表の機会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分科会（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SIG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）への参加と、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技術監視委員会とエンド・ユーザー・コミュニティとの連携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66" name="Shape 966"/>
          <p:cNvSpPr txBox="1"/>
          <p:nvPr/>
        </p:nvSpPr>
        <p:spPr>
          <a:xfrm>
            <a:off x="4467225" y="1040070"/>
            <a:ext cx="44529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マーケティング機会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プレスとの連携、分析専門家との連携、ウェビナーやその他のマーケティングに対する取り組みや機会に</a:t>
            </a:r>
            <a:b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よる利点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マーケティング委員会に皆さんの社員が携わる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技術をベースとした皆さんプロダクトやアプリケーションを、重要な業界イベントやウェブサイト、マーケティングにおいて、主要なものとして扱うのを担保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が提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供するあらゆるイベントのスポンサー料金を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3%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割り引き（複数イベントにコミットする場合は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5%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私たちが扱うプロジェクトへの参加と、イベントやミート</a:t>
            </a:r>
            <a:b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アップ、ロードショウへの招待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CNCF</a:t>
            </a:r>
            <a:r>
              <a:rPr lang="ja-JP" altLang="en-US" dirty="0">
                <a:solidFill>
                  <a:srgbClr val="252A60"/>
                </a:solidFill>
                <a:latin typeface="Meiryo UI"/>
                <a:ea typeface="Meiryo UI"/>
              </a:rPr>
              <a:t>会員の価値</a:t>
            </a: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(2)</a:t>
            </a:r>
            <a:br>
              <a:rPr lang="en-US" altLang="ja-JP" dirty="0">
                <a:solidFill>
                  <a:srgbClr val="252A60"/>
                </a:solidFill>
              </a:rPr>
            </a:br>
            <a:r>
              <a:rPr lang="en-US" altLang="ja-JP" sz="1400" dirty="0">
                <a:solidFill>
                  <a:srgbClr val="252A60"/>
                </a:solidFill>
              </a:rPr>
              <a:t>CNCF Membership Value (2)</a:t>
            </a:r>
            <a:endParaRPr i="0" u="none" strike="noStrike" cap="none" dirty="0"/>
          </a:p>
        </p:txBody>
      </p:sp>
      <p:sp>
        <p:nvSpPr>
          <p:cNvPr id="972" name="Shape 972"/>
          <p:cNvSpPr txBox="1"/>
          <p:nvPr/>
        </p:nvSpPr>
        <p:spPr>
          <a:xfrm>
            <a:off x="276225" y="1040070"/>
            <a:ext cx="4191000" cy="3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技術リーダーシップ</a:t>
            </a:r>
            <a:endParaRPr lang="en-US"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技術の方向性に関する貢献と影響のため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皆さんのビジネス課題に対する、将来の機能強化や拡張に対するリーダーシップを促進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必要なドキュメントと将来の技術ロードマップに対する機能セットを案内できる能力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73" name="Shape 973"/>
          <p:cNvSpPr txBox="1"/>
          <p:nvPr/>
        </p:nvSpPr>
        <p:spPr>
          <a:xfrm>
            <a:off x="4467224" y="1040070"/>
            <a:ext cx="4419751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学びと機会</a:t>
            </a:r>
            <a:endParaRPr lang="en-US"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会員コミュニティーとの連携および共同作業により、皆さんのクラウド・ロードマップを拡張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会社の方向性と業界を横断しながら、一緒に取り組む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マイクロサービス・アーキテクチャの一部として、オーケストレートされたコンテナのクラウド・ネイティブなプラットフォーム向けに、皆さんのアプリケーションとサービスを設計するために取り組む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知識を活用してプロダクトを作成し、アプリケーションを</a:t>
            </a:r>
            <a:b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安全にすると、将来的に相互運用が可能となる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アンバサダーとして働く資格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j-ea"/>
                <a:ea typeface="+mj-ea"/>
              </a:rPr>
              <a:t>CNCF</a:t>
            </a:r>
            <a:r>
              <a:rPr lang="ja-JP" altLang="en-US" i="0" u="none" strike="noStrike" cap="none" dirty="0">
                <a:latin typeface="+mj-ea"/>
                <a:ea typeface="+mj-ea"/>
              </a:rPr>
              <a:t>会員の利益と義務</a:t>
            </a:r>
            <a:r>
              <a:rPr lang="en-US" altLang="ja-JP" i="0" u="none" strike="noStrike" cap="none" dirty="0">
                <a:latin typeface="+mj-ea"/>
                <a:ea typeface="+mj-ea"/>
              </a:rPr>
              <a:t>(1)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CNCF Membership Benefits and Dues (1)</a:t>
            </a:r>
            <a:endParaRPr i="0" u="none" strike="noStrike" cap="none" dirty="0"/>
          </a:p>
        </p:txBody>
      </p:sp>
      <p:sp>
        <p:nvSpPr>
          <p:cNvPr id="979" name="Shape 979"/>
          <p:cNvSpPr txBox="1"/>
          <p:nvPr/>
        </p:nvSpPr>
        <p:spPr>
          <a:xfrm>
            <a:off x="257175" y="1040075"/>
            <a:ext cx="43518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プラチナ・メンバー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Platinum Members)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運営委員会に、代表者を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人指名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あらゆる副委員会や運営委員会の活動において、</a:t>
            </a:r>
            <a:b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投票メンバーを１人指名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ウェブサイトを含む最も目立つ場所に会員を表示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Linux 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ファウンデーションの招待者のみに対する</a:t>
            </a:r>
            <a:b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オープンソース・リーダーシップ・サミットへのアクセス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実行委員会の常任理事とスタッフを、継続して個々に選任できる権利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毎年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$350,000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の支払いを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3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年間コミットメント</a:t>
            </a:r>
            <a:endParaRPr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4695825" y="1040070"/>
            <a:ext cx="4452900" cy="3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ゴールド・メンバー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Gold Members)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lvl="0" indent="-117475">
              <a:spcBef>
                <a:spcPts val="600"/>
              </a:spcBef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運営委員会に、５つの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ゴールド・メンバーごとに</a:t>
            </a:r>
            <a:b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代表者を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人選出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実行委員会の常任理事やスタッフになる</a:t>
            </a:r>
            <a:b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機会が増える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毎年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$100,000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222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6CA9"/>
              </a:buClr>
              <a:buSzPts val="1500"/>
              <a:buFont typeface="Arial"/>
              <a:buNone/>
            </a:pPr>
            <a:endParaRPr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シルバー・メンバー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Silver Members)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運営委員会の代表者を、３名選出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従業員数に応じて毎年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$2,000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から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$30,000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sz="2600" i="0" u="none" strike="noStrike" cap="none" dirty="0">
                <a:latin typeface="+mn-ea"/>
                <a:ea typeface="+mn-ea"/>
              </a:rPr>
              <a:t>今日の</a:t>
            </a:r>
            <a:r>
              <a:rPr lang="en-US" altLang="ja-JP" sz="2600" i="0" u="none" strike="noStrike" cap="none" dirty="0">
                <a:latin typeface="+mn-ea"/>
                <a:ea typeface="+mn-ea"/>
              </a:rPr>
              <a:t>Linux</a:t>
            </a:r>
            <a:r>
              <a:rPr lang="ja-JP" altLang="en-US" sz="2600" i="0" u="none" strike="noStrike" cap="none" dirty="0">
                <a:latin typeface="+mn-ea"/>
                <a:ea typeface="+mn-ea"/>
              </a:rPr>
              <a:t>ファウンデーションは、</a:t>
            </a:r>
            <a:r>
              <a:rPr lang="en-US" altLang="ja-JP" sz="2600" i="0" u="none" strike="noStrike" cap="none" dirty="0">
                <a:latin typeface="+mn-ea"/>
                <a:ea typeface="+mn-ea"/>
              </a:rPr>
              <a:t>Linux</a:t>
            </a:r>
            <a:r>
              <a:rPr lang="ja-JP" altLang="en-US" sz="2600" i="0" u="none" strike="noStrike" cap="none" dirty="0">
                <a:latin typeface="+mn-ea"/>
                <a:ea typeface="+mn-ea"/>
              </a:rPr>
              <a:t>をはるかに超える</a:t>
            </a:r>
            <a:br>
              <a:rPr lang="en-US" altLang="ja-JP" sz="2600" i="0" u="none" strike="noStrike" cap="none" dirty="0"/>
            </a:br>
            <a:r>
              <a:rPr lang="en-US" sz="1400" i="0" u="none" strike="noStrike" cap="none" dirty="0"/>
              <a:t>Today the Linux Foundation is much more than Linux</a:t>
            </a:r>
            <a:endParaRPr sz="1400" i="0" u="none" strike="noStrike" cap="none" dirty="0"/>
          </a:p>
        </p:txBody>
      </p:sp>
      <p:cxnSp>
        <p:nvCxnSpPr>
          <p:cNvPr id="456" name="Shape 456"/>
          <p:cNvCxnSpPr/>
          <p:nvPr/>
        </p:nvCxnSpPr>
        <p:spPr>
          <a:xfrm>
            <a:off x="99245" y="2326034"/>
            <a:ext cx="1238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Shape 457"/>
          <p:cNvSpPr txBox="1"/>
          <p:nvPr/>
        </p:nvSpPr>
        <p:spPr>
          <a:xfrm>
            <a:off x="99245" y="2435404"/>
            <a:ext cx="12384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インターネット全体を暗号化する計画を通して、世界的なプライバシーセキュリティを支援。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85398" y="1858530"/>
            <a:ext cx="126609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セキュリティ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" y="3428530"/>
            <a:ext cx="1238400" cy="5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Shape 460"/>
          <p:cNvCxnSpPr/>
          <p:nvPr/>
        </p:nvCxnSpPr>
        <p:spPr>
          <a:xfrm>
            <a:off x="1435752" y="2326034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Shape 461"/>
          <p:cNvSpPr txBox="1"/>
          <p:nvPr/>
        </p:nvSpPr>
        <p:spPr>
          <a:xfrm>
            <a:off x="1374976" y="1869299"/>
            <a:ext cx="14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ネットワーク</a:t>
            </a:r>
            <a:endParaRPr sz="1800" b="1" i="0" u="none" strike="noStrike" cap="none" dirty="0">
              <a:solidFill>
                <a:srgbClr val="595959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1433962" y="2435404"/>
            <a:ext cx="1310771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ソフトウェア定義データセンタを迅速に改良するために、ネットワーク機能周辺のエコシステムを構築。</a:t>
            </a:r>
            <a:endParaRPr dirty="0">
              <a:latin typeface="+mn-ea"/>
              <a:ea typeface="+mn-ea"/>
            </a:endParaRPr>
          </a:p>
        </p:txBody>
      </p:sp>
      <p:cxnSp>
        <p:nvCxnSpPr>
          <p:cNvPr id="463" name="Shape 463"/>
          <p:cNvCxnSpPr/>
          <p:nvPr/>
        </p:nvCxnSpPr>
        <p:spPr>
          <a:xfrm>
            <a:off x="2984985" y="2326034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4" name="Shape 464"/>
          <p:cNvSpPr txBox="1"/>
          <p:nvPr/>
        </p:nvSpPr>
        <p:spPr>
          <a:xfrm>
            <a:off x="3090141" y="1858530"/>
            <a:ext cx="1062803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クラウド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2848635" y="2435404"/>
            <a:ext cx="15264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クラウド用のポータビリティ・レイヤを構築し業界標準（デファクトスタンダード）の牽引と、全てのクラウドに対するオーケストレーション・レイヤを開発。</a:t>
            </a:r>
            <a:endParaRPr dirty="0">
              <a:latin typeface="+mn-ea"/>
              <a:ea typeface="+mn-ea"/>
            </a:endParaRPr>
          </a:p>
        </p:txBody>
      </p:sp>
      <p:cxnSp>
        <p:nvCxnSpPr>
          <p:cNvPr id="466" name="Shape 466"/>
          <p:cNvCxnSpPr/>
          <p:nvPr/>
        </p:nvCxnSpPr>
        <p:spPr>
          <a:xfrm>
            <a:off x="4607702" y="2326034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7" name="Shape 467"/>
          <p:cNvSpPr txBox="1"/>
          <p:nvPr/>
        </p:nvSpPr>
        <p:spPr>
          <a:xfrm>
            <a:off x="4535900" y="1877485"/>
            <a:ext cx="14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自動車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4471352" y="2435404"/>
            <a:ext cx="15264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自動車産業用のインフォテインメント・プラットフォームを構築し、装置のクラスタと移動体通信システムを拡張可能ようにする。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550" y="3428530"/>
            <a:ext cx="1239300" cy="5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Shape 470"/>
          <p:cNvCxnSpPr/>
          <p:nvPr/>
        </p:nvCxnSpPr>
        <p:spPr>
          <a:xfrm>
            <a:off x="6157046" y="2326034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1" name="Shape 471"/>
          <p:cNvSpPr txBox="1"/>
          <p:nvPr/>
        </p:nvSpPr>
        <p:spPr>
          <a:xfrm>
            <a:off x="5854668" y="1873724"/>
            <a:ext cx="199001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ブロックチェーン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6020696" y="2435404"/>
            <a:ext cx="15264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永続的で安全な帳簿を構築し、費用効率が良くて分散散型のビジネス・ネットワークを簡単にする。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1153419" y="4222184"/>
            <a:ext cx="7197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050" dirty="0">
                <a:solidFill>
                  <a:srgbClr val="0099EE"/>
                </a:solidFill>
                <a:latin typeface="+mn-ea"/>
                <a:ea typeface="+mn-ea"/>
                <a:cs typeface="Century Gothic"/>
                <a:sym typeface="Century Gothic"/>
              </a:rPr>
              <a:t>私たちは定期的にプロジェクトを追加しています。そのため、最新のプロジェクト一覧は </a:t>
            </a:r>
            <a:r>
              <a:rPr lang="en-US" sz="1050" dirty="0">
                <a:solidFill>
                  <a:srgbClr val="0099EE"/>
                </a:solidFill>
                <a:latin typeface="+mn-ea"/>
                <a:ea typeface="+mn-ea"/>
                <a:cs typeface="Century Gothic"/>
                <a:sym typeface="Century Gothic"/>
              </a:rPr>
              <a:t>tlfprojects.org </a:t>
            </a:r>
            <a:r>
              <a:rPr lang="ja-JP" altLang="en-US" sz="1050" dirty="0">
                <a:solidFill>
                  <a:srgbClr val="0099EE"/>
                </a:solidFill>
                <a:latin typeface="+mn-ea"/>
                <a:ea typeface="+mn-ea"/>
                <a:cs typeface="Century Gothic"/>
                <a:sym typeface="Century Gothic"/>
              </a:rPr>
              <a:t>をご覧ください</a:t>
            </a:r>
            <a:endParaRPr sz="1050" dirty="0">
              <a:solidFill>
                <a:srgbClr val="0099EE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145" y="1272336"/>
            <a:ext cx="600600" cy="6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4276" y="1272336"/>
            <a:ext cx="600600" cy="6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90407" y="1139586"/>
            <a:ext cx="866100" cy="8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42038" y="1132536"/>
            <a:ext cx="880200" cy="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07769" y="1229586"/>
            <a:ext cx="68610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Shape 479"/>
          <p:cNvCxnSpPr/>
          <p:nvPr/>
        </p:nvCxnSpPr>
        <p:spPr>
          <a:xfrm>
            <a:off x="7695596" y="2326034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" name="Shape 480"/>
          <p:cNvSpPr txBox="1"/>
          <p:nvPr/>
        </p:nvSpPr>
        <p:spPr>
          <a:xfrm>
            <a:off x="7604096" y="1939386"/>
            <a:ext cx="143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ウェブ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7559246" y="2435404"/>
            <a:ext cx="15264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次世代のウェブ、モバイル、サーバレス、</a:t>
            </a:r>
            <a:r>
              <a:rPr lang="en-US" altLang="ja-JP" sz="1050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IoT</a:t>
            </a:r>
            <a:r>
              <a:rPr lang="ja-JP" altLang="en-US" sz="1050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アプリケーション用のアプリケーション開発フレームワークを提供。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82" name="Shape 482" descr="ico_web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9400" y="1229586"/>
            <a:ext cx="68610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8450" y="3590489"/>
            <a:ext cx="1526400" cy="32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2349" y="3439729"/>
            <a:ext cx="880198" cy="53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 descr="CNCF_Alternate_Panton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19101" y="3639634"/>
            <a:ext cx="15984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05474" y="3585883"/>
            <a:ext cx="1155868" cy="3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CNCF</a:t>
            </a:r>
            <a:r>
              <a:rPr lang="ja-JP" altLang="en-US" dirty="0">
                <a:solidFill>
                  <a:srgbClr val="252A60"/>
                </a:solidFill>
                <a:latin typeface="Meiryo UI"/>
                <a:ea typeface="Meiryo UI"/>
              </a:rPr>
              <a:t>会員の利益と義務</a:t>
            </a: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(2)</a:t>
            </a:r>
            <a:br>
              <a:rPr lang="en-US" altLang="ja-JP" dirty="0">
                <a:solidFill>
                  <a:srgbClr val="252A60"/>
                </a:solidFill>
              </a:rPr>
            </a:br>
            <a:r>
              <a:rPr lang="en-US" altLang="ja-JP" sz="1400" dirty="0">
                <a:solidFill>
                  <a:srgbClr val="252A60"/>
                </a:solidFill>
              </a:rPr>
              <a:t>CNCF Membership Benefits and Dues (2)</a:t>
            </a:r>
            <a:endParaRPr i="0" u="none" strike="noStrike" cap="none" dirty="0"/>
          </a:p>
        </p:txBody>
      </p:sp>
      <p:sp>
        <p:nvSpPr>
          <p:cNvPr id="986" name="Shape 986"/>
          <p:cNvSpPr txBox="1"/>
          <p:nvPr/>
        </p:nvSpPr>
        <p:spPr>
          <a:xfrm>
            <a:off x="200024" y="1040075"/>
            <a:ext cx="4371975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エンドユーザー・メンバーシップ 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End User Membership)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シルバーメンバーと同様の利益と義務だが、エンドユーザー・コミュニティに参加できる機会を含む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(TOC)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および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コミュニティに対する提言。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TOC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のメンバー１人に合う機会を含む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5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KubeCon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+ </a:t>
            </a:r>
            <a:r>
              <a:rPr lang="en-US" sz="15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CloudNative</a:t>
            </a:r>
            <a:r>
              <a:rPr lang="en-US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Con</a:t>
            </a: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に対する５つの</a:t>
            </a:r>
            <a:b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チケット</a:t>
            </a:r>
            <a:endParaRPr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lvl="0" indent="-11747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エンドユーザー・コミュニティは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TOC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開発コミュニティに対し、認識している隔たりに関する提案機会や、優先度を提案できる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87" name="Shape 987"/>
          <p:cNvSpPr txBox="1"/>
          <p:nvPr/>
        </p:nvSpPr>
        <p:spPr>
          <a:xfrm>
            <a:off x="4436100" y="1040070"/>
            <a:ext cx="47079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Linux</a:t>
            </a: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ファウンデーション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(LF) </a:t>
            </a: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メンバーシップ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メンバーは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に対するメンバーである必要があり、</a:t>
            </a:r>
            <a:b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年間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$5,000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から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$20,000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Linux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周辺の大きなオープンソース・コミュニティや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50</a:t>
            </a:r>
            <a:b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以上のプロジェクトと連携する機会の提供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オープンソースのコンプライアンス、法的問題、技術の卓越性において、親ファウンデーションに請える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オープンソース・リーダーシップ・サミットとリーガル・サミットの</a:t>
            </a:r>
            <a:b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ような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限定イベントに参加できる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92">
            <a:extLst>
              <a:ext uri="{FF2B5EF4-FFF2-40B4-BE49-F238E27FC236}">
                <a16:creationId xmlns:a16="http://schemas.microsoft.com/office/drawing/2014/main" id="{23CDEBBC-095B-45BB-A00B-E3BC68149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j-ea"/>
                <a:ea typeface="+mj-ea"/>
              </a:rPr>
              <a:t>CNCF </a:t>
            </a:r>
            <a:r>
              <a:rPr lang="ja-JP" altLang="en-US" i="0" u="none" strike="noStrike" cap="none" dirty="0">
                <a:latin typeface="+mj-ea"/>
                <a:ea typeface="+mj-ea"/>
              </a:rPr>
              <a:t>と </a:t>
            </a:r>
            <a:r>
              <a:rPr lang="en-US" altLang="ja-JP" i="0" u="none" strike="noStrike" cap="none" dirty="0">
                <a:latin typeface="+mj-ea"/>
                <a:ea typeface="+mj-ea"/>
              </a:rPr>
              <a:t>LF </a:t>
            </a:r>
            <a:r>
              <a:rPr lang="ja-JP" altLang="en-US" i="0" u="none" strike="noStrike" cap="none" dirty="0" err="1">
                <a:latin typeface="+mj-ea"/>
                <a:ea typeface="+mj-ea"/>
              </a:rPr>
              <a:t>を合</a:t>
            </a:r>
            <a:r>
              <a:rPr lang="ja-JP" altLang="en-US" i="0" u="none" strike="noStrike" cap="none" dirty="0">
                <a:latin typeface="+mj-ea"/>
                <a:ea typeface="+mj-ea"/>
              </a:rPr>
              <a:t>算した費用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CNCF and LF Combined Dues</a:t>
            </a:r>
            <a:endParaRPr sz="1400" i="0" u="none" strike="noStrike" cap="none" dirty="0"/>
          </a:p>
        </p:txBody>
      </p:sp>
      <p:graphicFrame>
        <p:nvGraphicFramePr>
          <p:cNvPr id="8" name="Shape 993">
            <a:extLst>
              <a:ext uri="{FF2B5EF4-FFF2-40B4-BE49-F238E27FC236}">
                <a16:creationId xmlns:a16="http://schemas.microsoft.com/office/drawing/2014/main" id="{6A7E95DB-9836-4B0D-8A15-ED75D4DC2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036964"/>
              </p:ext>
            </p:extLst>
          </p:nvPr>
        </p:nvGraphicFramePr>
        <p:xfrm>
          <a:off x="339012" y="859124"/>
          <a:ext cx="8755575" cy="3938120"/>
        </p:xfrm>
        <a:graphic>
          <a:graphicData uri="http://schemas.openxmlformats.org/drawingml/2006/table">
            <a:tbl>
              <a:tblPr>
                <a:noFill/>
                <a:tableStyleId>{01BE272A-7C0C-4508-8195-AC0E20434476}</a:tableStyleId>
              </a:tblPr>
              <a:tblGrid>
                <a:gridCol w="33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3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j-ea"/>
                          <a:ea typeface="+mj-ea"/>
                          <a:cs typeface="Century Gothic"/>
                          <a:sym typeface="Century Gothic"/>
                        </a:rPr>
                        <a:t>プラチナ・メンバー</a:t>
                      </a:r>
                      <a:br>
                        <a:rPr lang="en-US" altLang="ja-JP" sz="2000" b="1" u="none" strike="noStrike" cap="none" dirty="0">
                          <a:solidFill>
                            <a:srgbClr val="676767"/>
                          </a:solidFill>
                          <a:latin typeface="+mj-ea"/>
                          <a:ea typeface="+mj-ea"/>
                          <a:cs typeface="Century Gothic"/>
                          <a:sym typeface="Century Gothic"/>
                        </a:rPr>
                      </a:b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Platinum Member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$370,000</a:t>
                      </a:r>
                      <a:endParaRPr sz="2000" u="none" strike="noStrike" cap="none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ゴールド・メンバー</a:t>
                      </a:r>
                      <a:endParaRPr lang="en-US" sz="2000" b="1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Gold Member</a:t>
                      </a:r>
                      <a:endParaRPr sz="11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$120,000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20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シルバーまたはエンドユーザー・メンバー</a:t>
                      </a:r>
                      <a:endParaRPr lang="en-US" sz="2000" b="1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Silver or End User Member</a:t>
                      </a:r>
                      <a:endParaRPr sz="11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$50,000: 5,000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以上の従業員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$45,000: 3,000 – 4,999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$35,000: 1,000 – 2,999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$25,000: 500 – 999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$15,000: 100 – 499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$10,000: 50 – 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$7,000: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従業員</a:t>
                      </a:r>
                      <a:r>
                        <a:rPr lang="en-US" altLang="ja-JP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50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人以下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3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学術か非営利</a:t>
                      </a:r>
                      <a:endParaRPr lang="en-US" altLang="ja-JP" sz="2000" b="1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Academic or Non</a:t>
                      </a:r>
                      <a:r>
                        <a:rPr lang="en-US" sz="1100" b="1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</a:t>
                      </a: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Profit</a:t>
                      </a:r>
                      <a:endParaRPr sz="11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$500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非営利または</a:t>
                      </a: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 $1,000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学術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99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エンドユーザー・サポーター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End User Supporters</a:t>
            </a:r>
            <a:endParaRPr sz="1400" i="0" u="none" strike="noStrike" cap="none" dirty="0"/>
          </a:p>
        </p:txBody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257175" y="914400"/>
            <a:ext cx="8840442" cy="3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en-US" sz="2300" dirty="0">
                <a:latin typeface="+mn-ea"/>
                <a:ea typeface="+mn-ea"/>
              </a:rPr>
              <a:t>CNCF</a:t>
            </a:r>
            <a:r>
              <a:rPr lang="ja-JP" altLang="en-US" sz="2300" dirty="0">
                <a:latin typeface="+mn-ea"/>
                <a:ea typeface="+mn-ea"/>
              </a:rPr>
              <a:t>のエンドユーザー・サポーター・プログラムはクラウド・ネイティブ・</a:t>
            </a:r>
            <a:br>
              <a:rPr lang="en-US" altLang="ja-JP" sz="2300" dirty="0">
                <a:latin typeface="+mn-ea"/>
                <a:ea typeface="+mn-ea"/>
              </a:rPr>
            </a:br>
            <a:r>
              <a:rPr lang="ja-JP" altLang="en-US" sz="2300" dirty="0">
                <a:latin typeface="+mn-ea"/>
                <a:ea typeface="+mn-ea"/>
              </a:rPr>
              <a:t>エンドユーザーに機会が得られるのを追加</a:t>
            </a:r>
            <a:endParaRPr sz="2300" dirty="0">
              <a:latin typeface="+mn-ea"/>
              <a:ea typeface="+mn-ea"/>
            </a:endParaRPr>
          </a:p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ja-JP" altLang="en-US" sz="2300" dirty="0">
                <a:latin typeface="+mn-ea"/>
                <a:ea typeface="+mn-ea"/>
              </a:rPr>
              <a:t>クラウド・ネイティブ技術を顧客に対して提供していない企業に限定</a:t>
            </a:r>
            <a:endParaRPr lang="en-US" altLang="ja-JP" sz="2300" dirty="0">
              <a:latin typeface="+mn-ea"/>
              <a:ea typeface="+mn-ea"/>
            </a:endParaRPr>
          </a:p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ja-JP" altLang="en-US" sz="2300" dirty="0">
                <a:latin typeface="+mn-ea"/>
                <a:ea typeface="+mn-ea"/>
              </a:rPr>
              <a:t>サポーターはメンバーではない</a:t>
            </a:r>
            <a:endParaRPr lang="en-US" altLang="ja-JP" sz="2300" dirty="0">
              <a:latin typeface="+mn-ea"/>
              <a:ea typeface="+mn-ea"/>
            </a:endParaRPr>
          </a:p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ja-JP" altLang="en-US" sz="2300" dirty="0">
                <a:latin typeface="+mn-ea"/>
                <a:ea typeface="+mn-ea"/>
              </a:rPr>
              <a:t>プライベート・メーリングリストや </a:t>
            </a:r>
            <a:r>
              <a:rPr lang="en-US" altLang="ja-JP" sz="2300" dirty="0">
                <a:latin typeface="+mn-ea"/>
                <a:ea typeface="+mn-ea"/>
              </a:rPr>
              <a:t>Slack </a:t>
            </a:r>
            <a:r>
              <a:rPr lang="ja-JP" altLang="en-US" sz="2300" dirty="0" err="1">
                <a:latin typeface="+mn-ea"/>
                <a:ea typeface="+mn-ea"/>
              </a:rPr>
              <a:t>への</a:t>
            </a:r>
            <a:r>
              <a:rPr lang="ja-JP" altLang="en-US" sz="2300" dirty="0">
                <a:latin typeface="+mn-ea"/>
                <a:ea typeface="+mn-ea"/>
              </a:rPr>
              <a:t>参加機会や、他のクラウド・</a:t>
            </a:r>
            <a:br>
              <a:rPr lang="en-US" altLang="ja-JP" sz="2300" dirty="0">
                <a:latin typeface="+mn-ea"/>
                <a:ea typeface="+mn-ea"/>
              </a:rPr>
            </a:br>
            <a:r>
              <a:rPr lang="ja-JP" altLang="en-US" sz="2300" dirty="0">
                <a:latin typeface="+mn-ea"/>
                <a:ea typeface="+mn-ea"/>
              </a:rPr>
              <a:t>ネイティブ・リーダー達と毎月定例電話会議への参加機会</a:t>
            </a:r>
            <a:endParaRPr sz="2300" dirty="0">
              <a:latin typeface="+mn-ea"/>
              <a:ea typeface="+mn-ea"/>
            </a:endParaRPr>
          </a:p>
          <a:p>
            <a:pPr marL="1003300" marR="0" lvl="1" indent="-23188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–"/>
            </a:pPr>
            <a:r>
              <a:rPr lang="ja-JP" altLang="en-US" sz="1900" dirty="0">
                <a:latin typeface="+mn-ea"/>
                <a:ea typeface="+mn-ea"/>
              </a:rPr>
              <a:t>年間</a:t>
            </a:r>
            <a:r>
              <a:rPr lang="en-US" sz="1900" dirty="0">
                <a:latin typeface="+mn-ea"/>
                <a:ea typeface="+mn-ea"/>
              </a:rPr>
              <a:t>$4,500 (</a:t>
            </a:r>
            <a:r>
              <a:rPr lang="en-US" sz="1900" dirty="0" err="1">
                <a:latin typeface="+mn-ea"/>
                <a:ea typeface="+mn-ea"/>
              </a:rPr>
              <a:t>KubeCon</a:t>
            </a:r>
            <a:r>
              <a:rPr lang="en-US" sz="1900" dirty="0">
                <a:latin typeface="+mn-ea"/>
                <a:ea typeface="+mn-ea"/>
              </a:rPr>
              <a:t> + </a:t>
            </a:r>
            <a:r>
              <a:rPr lang="en-US" sz="1900" dirty="0" err="1">
                <a:latin typeface="+mn-ea"/>
                <a:ea typeface="+mn-ea"/>
              </a:rPr>
              <a:t>CloudNativeCon</a:t>
            </a:r>
            <a:r>
              <a:rPr lang="en-US" sz="1900" dirty="0">
                <a:latin typeface="+mn-ea"/>
                <a:ea typeface="+mn-ea"/>
              </a:rPr>
              <a:t> NA </a:t>
            </a:r>
            <a:r>
              <a:rPr lang="ja-JP" altLang="en-US" sz="1900" dirty="0">
                <a:latin typeface="+mn-ea"/>
                <a:ea typeface="+mn-ea"/>
              </a:rPr>
              <a:t>または</a:t>
            </a:r>
            <a:r>
              <a:rPr lang="en-US" sz="1900" dirty="0">
                <a:latin typeface="+mn-ea"/>
                <a:ea typeface="+mn-ea"/>
              </a:rPr>
              <a:t> EU </a:t>
            </a:r>
            <a:r>
              <a:rPr lang="ja-JP" altLang="en-US" sz="1900" dirty="0">
                <a:latin typeface="+mn-ea"/>
                <a:ea typeface="+mn-ea"/>
              </a:rPr>
              <a:t>向けの</a:t>
            </a:r>
            <a:br>
              <a:rPr lang="en-US" altLang="ja-JP" sz="1900" dirty="0">
                <a:latin typeface="+mn-ea"/>
                <a:ea typeface="+mn-ea"/>
              </a:rPr>
            </a:br>
            <a:r>
              <a:rPr lang="ja-JP" altLang="en-US" sz="1900" dirty="0">
                <a:latin typeface="+mn-ea"/>
                <a:ea typeface="+mn-ea"/>
              </a:rPr>
              <a:t>チケット</a:t>
            </a:r>
            <a:r>
              <a:rPr lang="en-US" altLang="ja-JP" sz="1900" dirty="0">
                <a:latin typeface="+mn-ea"/>
                <a:ea typeface="+mn-ea"/>
              </a:rPr>
              <a:t>5</a:t>
            </a:r>
            <a:r>
              <a:rPr lang="ja-JP" altLang="en-US" sz="1900" dirty="0">
                <a:latin typeface="+mn-ea"/>
                <a:ea typeface="+mn-ea"/>
              </a:rPr>
              <a:t>枚を提供</a:t>
            </a:r>
            <a:r>
              <a:rPr lang="en-US" sz="1900" dirty="0">
                <a:latin typeface="+mn-ea"/>
                <a:ea typeface="+mn-ea"/>
              </a:rPr>
              <a:t>)</a:t>
            </a:r>
            <a:endParaRPr sz="1900" dirty="0">
              <a:latin typeface="+mn-ea"/>
              <a:ea typeface="+mn-ea"/>
            </a:endParaRPr>
          </a:p>
          <a:p>
            <a:pPr marL="1003300" marR="0" lvl="1" indent="-23188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–"/>
            </a:pPr>
            <a:r>
              <a:rPr lang="ja-JP" altLang="en-US" sz="1900" dirty="0">
                <a:latin typeface="+mn-ea"/>
                <a:ea typeface="+mn-ea"/>
              </a:rPr>
              <a:t>従業員</a:t>
            </a:r>
            <a:r>
              <a:rPr lang="en-US" altLang="ja-JP" sz="1900" dirty="0">
                <a:latin typeface="+mn-ea"/>
                <a:ea typeface="+mn-ea"/>
              </a:rPr>
              <a:t>300</a:t>
            </a:r>
            <a:r>
              <a:rPr lang="ja-JP" altLang="en-US" sz="1900" dirty="0">
                <a:latin typeface="+mn-ea"/>
                <a:ea typeface="+mn-ea"/>
              </a:rPr>
              <a:t>人以下は</a:t>
            </a:r>
            <a:r>
              <a:rPr lang="en-US" sz="1900" dirty="0">
                <a:latin typeface="+mn-ea"/>
                <a:ea typeface="+mn-ea"/>
              </a:rPr>
              <a:t>$1,800</a:t>
            </a:r>
            <a:r>
              <a:rPr lang="ja-JP" altLang="en-US" sz="1900" dirty="0">
                <a:latin typeface="+mn-ea"/>
                <a:ea typeface="+mn-ea"/>
              </a:rPr>
              <a:t>で会社向けにチケット２枚</a:t>
            </a:r>
            <a:endParaRPr sz="19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n-ea"/>
                <a:ea typeface="+mn-ea"/>
              </a:rPr>
              <a:t>CNCF</a:t>
            </a:r>
            <a:r>
              <a:rPr lang="ja-JP" altLang="en-US" i="0" u="none" strike="noStrike" cap="none" dirty="0" err="1">
                <a:latin typeface="+mn-ea"/>
                <a:ea typeface="+mn-ea"/>
              </a:rPr>
              <a:t>への</a:t>
            </a:r>
            <a:r>
              <a:rPr lang="ja-JP" altLang="en-US" i="0" u="none" strike="noStrike" cap="none" dirty="0">
                <a:latin typeface="+mn-ea"/>
                <a:ea typeface="+mn-ea"/>
              </a:rPr>
              <a:t>参加は簡単</a:t>
            </a:r>
            <a:r>
              <a:rPr lang="en-US" altLang="ja-JP" i="0" u="none" strike="noStrike" cap="none" dirty="0">
                <a:latin typeface="+mn-ea"/>
                <a:ea typeface="+mn-ea"/>
              </a:rPr>
              <a:t>!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Joining the CNCF is easy!</a:t>
            </a:r>
            <a:endParaRPr sz="1400" dirty="0"/>
          </a:p>
        </p:txBody>
      </p:sp>
      <p:sp>
        <p:nvSpPr>
          <p:cNvPr id="1165" name="Shape 1165"/>
          <p:cNvSpPr txBox="1">
            <a:spLocks noGrp="1"/>
          </p:cNvSpPr>
          <p:nvPr>
            <p:ph type="body" idx="4294967295"/>
          </p:nvPr>
        </p:nvSpPr>
        <p:spPr>
          <a:xfrm>
            <a:off x="257325" y="1066800"/>
            <a:ext cx="8629650" cy="3614738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今すぐご参加を</a:t>
            </a:r>
            <a:r>
              <a:rPr lang="en-US" sz="2100" dirty="0">
                <a:latin typeface="+mn-ea"/>
                <a:ea typeface="+mn-ea"/>
              </a:rPr>
              <a:t>: </a:t>
            </a:r>
            <a:r>
              <a:rPr lang="en-US" sz="2100" u="sng" dirty="0">
                <a:latin typeface="+mn-ea"/>
                <a:ea typeface="+mn-ea"/>
                <a:hlinkClick r:id="rId3"/>
              </a:rPr>
              <a:t>https://cncf.io/join</a:t>
            </a:r>
            <a:endParaRPr sz="1400" dirty="0">
              <a:latin typeface="+mn-ea"/>
              <a:ea typeface="+mn-ea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Arial"/>
              <a:buNone/>
            </a:pP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あるいは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Arial"/>
              <a:buNone/>
            </a:pP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全般的なお問い合わせ</a:t>
            </a:r>
            <a:r>
              <a:rPr lang="en-US" sz="2100" dirty="0">
                <a:latin typeface="+mn-ea"/>
                <a:ea typeface="+mn-ea"/>
              </a:rPr>
              <a:t>:	</a:t>
            </a:r>
            <a:r>
              <a:rPr lang="en-US" sz="2100" u="sng" dirty="0">
                <a:latin typeface="+mn-ea"/>
                <a:ea typeface="+mn-ea"/>
                <a:hlinkClick r:id="rId4"/>
              </a:rPr>
              <a:t>info@cncf.io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en-US" sz="2100" dirty="0">
                <a:latin typeface="+mn-ea"/>
                <a:ea typeface="+mn-ea"/>
              </a:rPr>
              <a:t>PR: </a:t>
            </a:r>
            <a:r>
              <a:rPr lang="en-US" sz="2100" u="sng" dirty="0">
                <a:latin typeface="+mn-ea"/>
                <a:ea typeface="+mn-ea"/>
                <a:hlinkClick r:id="rId5"/>
              </a:rPr>
              <a:t>pr@cncf.io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イベントのスポンサーシップ</a:t>
            </a:r>
            <a:r>
              <a:rPr lang="en-US" sz="2100" dirty="0">
                <a:latin typeface="+mn-ea"/>
                <a:ea typeface="+mn-ea"/>
              </a:rPr>
              <a:t>: </a:t>
            </a:r>
            <a:r>
              <a:rPr lang="en-US" sz="2100" u="sng" dirty="0">
                <a:latin typeface="+mn-ea"/>
                <a:ea typeface="+mn-ea"/>
                <a:hlinkClick r:id="rId6"/>
              </a:rPr>
              <a:t>sponsor@cncf.io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100" dirty="0">
                <a:latin typeface="+mn-ea"/>
                <a:ea typeface="+mn-ea"/>
              </a:rPr>
              <a:t>メンバーシップ</a:t>
            </a:r>
            <a:r>
              <a:rPr lang="en-US" sz="2100" dirty="0">
                <a:latin typeface="+mn-ea"/>
                <a:ea typeface="+mn-ea"/>
              </a:rPr>
              <a:t>: </a:t>
            </a:r>
            <a:r>
              <a:rPr lang="en-US" sz="2100" u="sng" dirty="0">
                <a:latin typeface="+mn-ea"/>
                <a:ea typeface="+mn-ea"/>
                <a:hlinkClick r:id="rId7"/>
              </a:rPr>
              <a:t>memberships@cncf.io</a:t>
            </a:r>
            <a:r>
              <a:rPr lang="en-US" sz="2100" dirty="0">
                <a:latin typeface="+mn-ea"/>
                <a:ea typeface="+mn-ea"/>
              </a:rPr>
              <a:t> 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付録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Appendix</a:t>
            </a:r>
            <a:endParaRPr sz="1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クラウドの歴史的概説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A Brief History of the Cloud</a:t>
            </a:r>
            <a:endParaRPr sz="1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非仮想化サーバ：</a:t>
            </a:r>
            <a:r>
              <a:rPr lang="en-US" altLang="ja-JP" i="0" u="none" strike="noStrike" cap="none" dirty="0">
                <a:latin typeface="+mn-ea"/>
                <a:ea typeface="+mn-ea"/>
              </a:rPr>
              <a:t>Sun(2000)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Non-Virtualized Servers: Sun (2000)</a:t>
            </a:r>
            <a:endParaRPr sz="1400" i="0" u="none" strike="noStrike" cap="none" dirty="0"/>
          </a:p>
        </p:txBody>
      </p:sp>
      <p:sp>
        <p:nvSpPr>
          <p:cNvPr id="1181" name="Shape 1181"/>
          <p:cNvSpPr txBox="1">
            <a:spLocks noGrp="1"/>
          </p:cNvSpPr>
          <p:nvPr>
            <p:ph type="body" idx="1"/>
          </p:nvPr>
        </p:nvSpPr>
        <p:spPr>
          <a:xfrm>
            <a:off x="3802250" y="974225"/>
            <a:ext cx="5118000" cy="18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ja-JP" altLang="en-US" sz="1600" b="0" i="0" u="none" strike="noStrike" cap="none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entury Gothic"/>
                <a:sym typeface="Century Gothic"/>
              </a:rPr>
              <a:t>新しいアプリケーションの立ち上げ？　新しいサーバを</a:t>
            </a:r>
            <a:br>
              <a:rPr lang="en-US" altLang="ja-JP" sz="1600" b="0" i="0" u="none" strike="noStrike" cap="none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entury Gothic"/>
                <a:sym typeface="Century Gothic"/>
              </a:rPr>
            </a:br>
            <a:r>
              <a:rPr lang="ja-JP" altLang="en-US" sz="1600" b="0" i="0" u="none" strike="noStrike" cap="none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entury Gothic"/>
                <a:sym typeface="Century Gothic"/>
              </a:rPr>
              <a:t>買うか、ラック上にあるのを使いましょう！</a:t>
            </a:r>
            <a:endParaRPr sz="1600" b="0" i="0" u="none" strike="noStrike" cap="none" dirty="0">
              <a:solidFill>
                <a:schemeClr val="dk2"/>
              </a:solidFill>
              <a:latin typeface="Meiryo UI" panose="020B0604030504040204" pitchFamily="50" charset="-128"/>
              <a:ea typeface="Meiryo UI" panose="020B0604030504040204" pitchFamily="50" charset="-128"/>
              <a:cs typeface="Century Gothic"/>
              <a:sym typeface="Century Gothic"/>
            </a:endParaRPr>
          </a:p>
          <a:p>
            <a:pPr marL="457200" marR="0" lvl="0" indent="-215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ja-JP" altLang="en-US" sz="1600" b="0" i="0" u="none" strike="noStrike" cap="none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entury Gothic"/>
                <a:sym typeface="Century Gothic"/>
              </a:rPr>
              <a:t>アプリケーションの構築単位は物理サーバ</a:t>
            </a:r>
            <a:endParaRPr dirty="0">
              <a:solidFill>
                <a:schemeClr val="dk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2" name="Shape 1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77" y="1213148"/>
            <a:ext cx="2949600" cy="12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Shape 1183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Shape 1184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5" name="Shape 1185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6" name="Shape 118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7" name="Shape 118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8" name="Shape 118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9" name="Shape 118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0" name="Shape 119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1" name="Shape 119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2" name="Shape 1192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3" name="Shape 1193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4" name="Shape 1194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6" name="Shape 1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530">
            <a:extLst>
              <a:ext uri="{FF2B5EF4-FFF2-40B4-BE49-F238E27FC236}">
                <a16:creationId xmlns:a16="http://schemas.microsoft.com/office/drawing/2014/main" id="{93798998-B2C7-45E5-A0D4-5BC6C51D6AE6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仮想化</a:t>
            </a:r>
            <a:r>
              <a:rPr lang="en-US" altLang="ja-JP" i="0" u="none" strike="noStrike" cap="none" dirty="0">
                <a:latin typeface="+mj-ea"/>
                <a:ea typeface="+mj-ea"/>
              </a:rPr>
              <a:t>: VMWare (2001)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Virtualization: VMWare (2001)</a:t>
            </a:r>
            <a:endParaRPr sz="1400" i="0" u="none" strike="noStrike" cap="none" dirty="0"/>
          </a:p>
        </p:txBody>
      </p:sp>
      <p:sp>
        <p:nvSpPr>
          <p:cNvPr id="1202" name="Shape 1202"/>
          <p:cNvSpPr txBox="1">
            <a:spLocks noGrp="1"/>
          </p:cNvSpPr>
          <p:nvPr>
            <p:ph type="body" idx="1"/>
          </p:nvPr>
        </p:nvSpPr>
        <p:spPr>
          <a:xfrm>
            <a:off x="4122551" y="974225"/>
            <a:ext cx="4701152" cy="1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2001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年にサーバ市場に対してリリース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仮想マシン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(VM)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を一般化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１つの物理マシン上で多くの仮想マシンを実行するので、購入するサーバ数が減少！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アーキテクチャ上の構築ブロックは仮想マシンになりはじめる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1203" name="Shape 1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475" y="1488240"/>
            <a:ext cx="3266700" cy="76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4" name="Shape 1204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5" name="Shape 1205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06" name="Shape 1206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7" name="Shape 1207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8" name="Shape 1208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9" name="Shape 1209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0" name="Shape 1210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1" name="Shape 1211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2" name="Shape 1212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6" name="Shape 1216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7" name="Shape 1217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19" name="Shape 12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Shape 1220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2" name="Shape 12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514">
            <a:extLst>
              <a:ext uri="{FF2B5EF4-FFF2-40B4-BE49-F238E27FC236}">
                <a16:creationId xmlns:a16="http://schemas.microsoft.com/office/drawing/2014/main" id="{835E036A-635C-49EE-ACA7-EB406366E04D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30" name="Shape 530">
            <a:extLst>
              <a:ext uri="{FF2B5EF4-FFF2-40B4-BE49-F238E27FC236}">
                <a16:creationId xmlns:a16="http://schemas.microsoft.com/office/drawing/2014/main" id="{DE5F0596-4C70-4F1A-B10B-6656D00C9908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/>
              <a:t>IaaS: AWS (2006)</a:t>
            </a:r>
            <a:endParaRPr i="0" u="none" strike="noStrike" cap="none"/>
          </a:p>
        </p:txBody>
      </p:sp>
      <p:sp>
        <p:nvSpPr>
          <p:cNvPr id="1228" name="Shape 1228"/>
          <p:cNvSpPr txBox="1">
            <a:spLocks noGrp="1"/>
          </p:cNvSpPr>
          <p:nvPr>
            <p:ph type="body" idx="1"/>
          </p:nvPr>
        </p:nvSpPr>
        <p:spPr>
          <a:xfrm>
            <a:off x="4029550" y="974225"/>
            <a:ext cx="4890600" cy="2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Amazon Web Services (AWS)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2006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年にエラスティック・コンピュート・クラウド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(EC2)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を提供開始し、サービスとしてのインフラ（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Infrastructure-as-a-Service; IaaS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）市場を作る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時間単位でサーバを借りる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設備投資から運用への投資に転換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アーキテクチャ上の構築ブロックは、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Amazon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マシン・イメージ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(AMI)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と呼ぶ仮想マシン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229" name="Shape 1229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0" name="Shape 1230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31" name="Shape 1231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Shape 1232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33" name="Shape 1233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4" name="Shape 1234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5" name="Shape 1235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6" name="Shape 123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7" name="Shape 123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8" name="Shape 123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9" name="Shape 123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0" name="Shape 124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1" name="Shape 124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2" name="Shape 1242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3" name="Shape 1243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5" name="Shape 1245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7" name="Shape 1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Shape 1248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50" name="Shape 12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 descr="logo_AW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48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 descr="logo_AW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87" y="1177500"/>
            <a:ext cx="2481175" cy="152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514">
            <a:extLst>
              <a:ext uri="{FF2B5EF4-FFF2-40B4-BE49-F238E27FC236}">
                <a16:creationId xmlns:a16="http://schemas.microsoft.com/office/drawing/2014/main" id="{61ACF976-1E5B-4E97-9C1B-92C1F632EA5B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35" name="Shape 530">
            <a:extLst>
              <a:ext uri="{FF2B5EF4-FFF2-40B4-BE49-F238E27FC236}">
                <a16:creationId xmlns:a16="http://schemas.microsoft.com/office/drawing/2014/main" id="{945113DB-0A1D-4EF2-BE6B-5E8B94503304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36" name="Shape 540">
            <a:extLst>
              <a:ext uri="{FF2B5EF4-FFF2-40B4-BE49-F238E27FC236}">
                <a16:creationId xmlns:a16="http://schemas.microsoft.com/office/drawing/2014/main" id="{AED21FC8-A47C-41D5-82C0-22FC48ACD08D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/>
              <a:t>PaaS: Heroku (2009)</a:t>
            </a:r>
            <a:endParaRPr i="0" u="none" strike="noStrike" cap="none"/>
          </a:p>
        </p:txBody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3659675" y="974225"/>
            <a:ext cx="5024542" cy="18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1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2009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年に提供を開始し、サービスとしてのプラットフォーム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5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Platform-as-a-Service;PaaS</a:t>
            </a: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)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が一般化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lang="en-US" sz="27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112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構築ブロックは </a:t>
            </a:r>
            <a:r>
              <a:rPr lang="en-US" altLang="ja-JP" sz="15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buildpack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であり、コンテナ化した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en-US" sz="1500" i="0" u="sng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3"/>
              </a:rPr>
              <a:t>12-factor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</a:t>
            </a:r>
            <a:endParaRPr lang="en-US" sz="27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25425" marR="0" lvl="1" indent="-1047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817"/>
              <a:buFont typeface="Century Gothic"/>
              <a:buChar char="–"/>
            </a:pPr>
            <a:r>
              <a:rPr lang="ja-JP" altLang="en-US" sz="13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コンテナが構築するプロセスは不明瞭。しかし、：</a:t>
            </a:r>
            <a:endParaRPr lang="en-US" sz="23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25425" marR="0" lvl="1" indent="-1047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817"/>
              <a:buFont typeface="Arial"/>
              <a:buChar char="–"/>
            </a:pPr>
            <a:r>
              <a:rPr lang="ja-JP" altLang="en-US" sz="13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新しいバージョンのアプリケーションをデプロイするのは、たったこれだけ</a:t>
            </a:r>
            <a:r>
              <a:rPr lang="en-US" sz="13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: git push </a:t>
            </a:r>
            <a:r>
              <a:rPr lang="en-US" sz="13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</a:t>
            </a:r>
            <a:endParaRPr lang="en-US" sz="13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1260" name="Shape 12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718" y="803766"/>
            <a:ext cx="3399600" cy="1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1" name="Shape 1261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2" name="Shape 1262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3" name="Shape 1263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5" name="Shape 1265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66" name="Shape 1266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7" name="Shape 1267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69" name="Shape 1269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0" name="Shape 1270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6" name="Shape 1276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7" name="Shape 1277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9" name="Shape 1279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0" name="Shape 1280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1" name="Shape 1281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4" name="Shape 12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Shape 12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Shape 1286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8" name="Shape 12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Shape 1289" descr="logo_AW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505">
            <a:extLst>
              <a:ext uri="{FF2B5EF4-FFF2-40B4-BE49-F238E27FC236}">
                <a16:creationId xmlns:a16="http://schemas.microsoft.com/office/drawing/2014/main" id="{3AC6340E-6D2E-4ADC-B839-0F7C1C20F395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7" name="Shape 514">
            <a:extLst>
              <a:ext uri="{FF2B5EF4-FFF2-40B4-BE49-F238E27FC236}">
                <a16:creationId xmlns:a16="http://schemas.microsoft.com/office/drawing/2014/main" id="{31A2A4AA-306B-43F3-8D9F-D562420A13A0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8" name="Shape 530">
            <a:extLst>
              <a:ext uri="{FF2B5EF4-FFF2-40B4-BE49-F238E27FC236}">
                <a16:creationId xmlns:a16="http://schemas.microsoft.com/office/drawing/2014/main" id="{68B95BAF-0C33-4F11-AE92-810DF7C9A0E0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" name="Shape 540">
            <a:extLst>
              <a:ext uri="{FF2B5EF4-FFF2-40B4-BE49-F238E27FC236}">
                <a16:creationId xmlns:a16="http://schemas.microsoft.com/office/drawing/2014/main" id="{8394EC10-C6F0-4432-B4B6-8D46D673ADD3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" name="Shape 491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C264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Shape 492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6462136" y="3122732"/>
            <a:ext cx="85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494" name="Shape 494"/>
          <p:cNvCxnSpPr/>
          <p:nvPr/>
        </p:nvCxnSpPr>
        <p:spPr>
          <a:xfrm>
            <a:off x="7908874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EA93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5" name="Shape 495"/>
          <p:cNvSpPr/>
          <p:nvPr/>
        </p:nvSpPr>
        <p:spPr>
          <a:xfrm>
            <a:off x="7500938" y="2863559"/>
            <a:ext cx="779100" cy="779100"/>
          </a:xfrm>
          <a:prstGeom prst="ellipse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7500938" y="3062492"/>
            <a:ext cx="82438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クラウド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ネイティブ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ja-JP" altLang="en-US" dirty="0">
                <a:latin typeface="+mj-ea"/>
                <a:ea typeface="+mj-ea"/>
              </a:rPr>
              <a:t>仮想化からクラウド・ネイティブへ</a:t>
            </a:r>
            <a:br>
              <a:rPr lang="en-US" altLang="ja-JP" dirty="0"/>
            </a:br>
            <a:r>
              <a:rPr lang="en-US" sz="1400" dirty="0"/>
              <a:t>From Virtualization to Cloud Native</a:t>
            </a:r>
            <a:endParaRPr sz="1400" dirty="0"/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4132875" y="974225"/>
            <a:ext cx="496463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7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クラウド・ネイティブ・コンピューティングはオープンソースのソフト</a:t>
            </a:r>
            <a:b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ウェアを積み重ね、次のために用います：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84162" marR="0" lvl="1" indent="-16986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83"/>
              <a:buFont typeface="Century Gothic"/>
              <a:buChar char="–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アプリケーションをマイクロサービス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2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microservices</a:t>
            </a:r>
            <a:r>
              <a:rPr lang="en-US" sz="15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)</a:t>
            </a:r>
            <a:r>
              <a:rPr lang="ja-JP" altLang="en-US" sz="15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に分割し、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84162" marR="0" lvl="1" indent="-16986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83"/>
              <a:buFont typeface="Arial"/>
              <a:buChar char="–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各パーツ自身をコンテナにパッケージし、</a:t>
            </a:r>
            <a:endParaRPr sz="1500" i="1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84162" marR="0" lvl="1" indent="-16986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83"/>
              <a:buFont typeface="Arial"/>
              <a:buChar char="–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リソース利用を最適化するために、動的に統合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/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オーケスト</a:t>
            </a:r>
            <a:b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レート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2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orchestrat</a:t>
            </a:r>
            <a:r>
              <a:rPr lang="en-US" sz="1200" i="1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e</a:t>
            </a:r>
            <a:r>
              <a:rPr lang="en-US" sz="1500" i="1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)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する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499" name="Shape 499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0" name="Shape 500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Shape 501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03" name="Shape 503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4" name="Shape 504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06" name="Shape 506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" name="Shape 507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10" name="Shape 510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Shape 511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12" name="Shape 512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Shape 513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31" name="Shape 531"/>
          <p:cNvSpPr txBox="1"/>
          <p:nvPr/>
        </p:nvSpPr>
        <p:spPr>
          <a:xfrm>
            <a:off x="66255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763740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0638" y="4188940"/>
            <a:ext cx="973500" cy="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 descr="CNCF_Alternate_Panto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66" y="1104588"/>
            <a:ext cx="3355500" cy="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 descr="cloud foundry 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7810" y="4093945"/>
            <a:ext cx="71970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6300" y="438395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8350" y="1764450"/>
            <a:ext cx="2738254" cy="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 rotWithShape="1">
          <a:blip r:embed="rId12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 descr="logo_AWS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オープンソース</a:t>
            </a:r>
            <a:r>
              <a:rPr lang="en-US" altLang="ja-JP" i="0" u="none" strike="noStrike" cap="none" dirty="0">
                <a:latin typeface="+mj-ea"/>
                <a:ea typeface="+mj-ea"/>
              </a:rPr>
              <a:t>IaaS: OpenStack (2010)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Open Source IaaS: OpenStack (2010)</a:t>
            </a:r>
            <a:endParaRPr sz="1400" i="0" u="none" strike="noStrike" cap="none" dirty="0"/>
          </a:p>
        </p:txBody>
      </p:sp>
      <p:sp>
        <p:nvSpPr>
          <p:cNvPr id="1295" name="Shape 1295"/>
          <p:cNvSpPr txBox="1">
            <a:spLocks noGrp="1"/>
          </p:cNvSpPr>
          <p:nvPr>
            <p:ph type="body" idx="1"/>
          </p:nvPr>
        </p:nvSpPr>
        <p:spPr>
          <a:xfrm>
            <a:off x="3659675" y="974225"/>
            <a:ext cx="5260500" cy="17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7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OpenStack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はオープンソースによるサービスとしてのインフラ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(IaaS)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を作成するため、様々なベンダーグループが大規模に協力</a:t>
            </a:r>
            <a:endParaRPr lang="en-US" altLang="ja-JP"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AWS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 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VMWare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の競合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構築単位は仮想マシンのまま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296" name="Shape 1296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7" name="Shape 1297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8" name="Shape 1298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00" name="Shape 1300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1" name="Shape 1301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3" name="Shape 1303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04" name="Shape 1304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5" name="Shape 1305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06" name="Shape 1306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7" name="Shape 1307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8" name="Shape 1308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9" name="Shape 1309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0" name="Shape 1310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1" name="Shape 1311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2" name="Shape 1312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3" name="Shape 1313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4" name="Shape 1314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5" name="Shape 1315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6" name="Shape 1316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8" name="Shape 1318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9" name="Shape 1319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24" name="Shape 1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Shape 13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 rotWithShape="1">
          <a:blip r:embed="rId6">
            <a:alphaModFix/>
          </a:blip>
          <a:srcRect l="17943" t="25725" r="17465" b="26802"/>
          <a:stretch/>
        </p:blipFill>
        <p:spPr>
          <a:xfrm>
            <a:off x="860400" y="1129875"/>
            <a:ext cx="2185350" cy="12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Shape 1329"/>
          <p:cNvPicPr preferRelativeResize="0"/>
          <p:nvPr/>
        </p:nvPicPr>
        <p:blipFill rotWithShape="1">
          <a:blip r:embed="rId6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Shape 1330" descr="logo_AW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502">
            <a:extLst>
              <a:ext uri="{FF2B5EF4-FFF2-40B4-BE49-F238E27FC236}">
                <a16:creationId xmlns:a16="http://schemas.microsoft.com/office/drawing/2014/main" id="{C301FB65-AED9-4910-853D-30A77220EDD9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2" name="Shape 505">
            <a:extLst>
              <a:ext uri="{FF2B5EF4-FFF2-40B4-BE49-F238E27FC236}">
                <a16:creationId xmlns:a16="http://schemas.microsoft.com/office/drawing/2014/main" id="{FA2ABC8E-D7FA-42DB-A13D-B55B86334193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4" name="Shape 514">
            <a:extLst>
              <a:ext uri="{FF2B5EF4-FFF2-40B4-BE49-F238E27FC236}">
                <a16:creationId xmlns:a16="http://schemas.microsoft.com/office/drawing/2014/main" id="{47F10A42-3886-492A-A97E-7CCBA04495C5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5" name="Shape 530">
            <a:extLst>
              <a:ext uri="{FF2B5EF4-FFF2-40B4-BE49-F238E27FC236}">
                <a16:creationId xmlns:a16="http://schemas.microsoft.com/office/drawing/2014/main" id="{F0271A60-7090-4809-A9CE-A657B0226E28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6" name="Shape 540">
            <a:extLst>
              <a:ext uri="{FF2B5EF4-FFF2-40B4-BE49-F238E27FC236}">
                <a16:creationId xmlns:a16="http://schemas.microsoft.com/office/drawing/2014/main" id="{656CC313-BCE4-4B91-B145-F812A8438D58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ja-JP" altLang="en-US" dirty="0">
                <a:latin typeface="+mn-ea"/>
                <a:ea typeface="+mn-ea"/>
              </a:rPr>
              <a:t>オープンソース</a:t>
            </a:r>
            <a:r>
              <a:rPr lang="en-US" altLang="ja-JP" dirty="0">
                <a:latin typeface="+mn-ea"/>
                <a:ea typeface="+mn-ea"/>
              </a:rPr>
              <a:t> PaaS: Cloud Foundry (2011)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Open Source PaaS: Cloud Foundry (2011)</a:t>
            </a:r>
            <a:endParaRPr sz="1400" i="0" u="none" strike="noStrike" cap="none" dirty="0"/>
          </a:p>
        </p:txBody>
      </p:sp>
      <p:sp>
        <p:nvSpPr>
          <p:cNvPr id="1336" name="Shape 1336"/>
          <p:cNvSpPr txBox="1">
            <a:spLocks noGrp="1"/>
          </p:cNvSpPr>
          <p:nvPr>
            <p:ph type="body" idx="1"/>
          </p:nvPr>
        </p:nvSpPr>
        <p:spPr>
          <a:xfrm>
            <a:off x="4362200" y="974225"/>
            <a:ext cx="45579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5887" marR="0" lvl="0" indent="-1158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80"/>
              <a:buFont typeface="Century Gothic"/>
              <a:buChar char="•"/>
            </a:pPr>
            <a:r>
              <a:rPr 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Pivotal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を代替するオープンソースを構築し、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2014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年後半に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 Foundry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ファウンデーションを設立</a:t>
            </a:r>
            <a:endParaRPr sz="148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5887" marR="0" lvl="0" indent="-1158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80"/>
              <a:buFont typeface="Century Gothic"/>
              <a:buChar char="•"/>
            </a:pP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構築ブロックは 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 </a:t>
            </a:r>
            <a:r>
              <a:rPr lang="en-US" altLang="ja-JP" sz="148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buildpack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に相当する 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Garden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コンテナであり、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Docker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コンテナや 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</a:t>
            </a:r>
            <a:r>
              <a:rPr lang="en-US" altLang="ja-JP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x </a:t>
            </a:r>
            <a:r>
              <a:rPr lang="ja-JP" altLang="en-US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以外の </a:t>
            </a:r>
            <a:r>
              <a:rPr lang="en-US" altLang="ja-JP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OS </a:t>
            </a:r>
            <a:r>
              <a:rPr lang="ja-JP" altLang="en-US" sz="148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にも</a:t>
            </a:r>
            <a:r>
              <a:rPr lang="ja-JP" altLang="en-US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対応</a:t>
            </a:r>
            <a:endParaRPr sz="148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337" name="Shape 1337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8" name="Shape 1338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9" name="Shape 1339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1" name="Shape 1341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2" name="Shape 1342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4" name="Shape 1344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5" name="Shape 1345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6" name="Shape 1346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8" name="Shape 1348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9" name="Shape 1349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50" name="Shape 1350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1" name="Shape 1351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4" name="Shape 1354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5" name="Shape 1355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6" name="Shape 1356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7" name="Shape 1357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8" name="Shape 1358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9" name="Shape 1359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0" name="Shape 1360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1" name="Shape 1361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2" name="Shape 1362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3" name="Shape 1363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4" name="Shape 1364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5" name="Shape 1365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6" name="Shape 1366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8" name="Shape 1368" descr="cloudfoundry-hires-_logo_or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63" y="1145717"/>
            <a:ext cx="3526200" cy="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Shape 1369" descr="cloud foundry 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Shape 13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Shape 13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 rotWithShape="1">
          <a:blip r:embed="rId8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 descr="logo_AWS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502">
            <a:extLst>
              <a:ext uri="{FF2B5EF4-FFF2-40B4-BE49-F238E27FC236}">
                <a16:creationId xmlns:a16="http://schemas.microsoft.com/office/drawing/2014/main" id="{71508183-93F6-474D-8D72-2C4A9A22CA35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7" name="Shape 505">
            <a:extLst>
              <a:ext uri="{FF2B5EF4-FFF2-40B4-BE49-F238E27FC236}">
                <a16:creationId xmlns:a16="http://schemas.microsoft.com/office/drawing/2014/main" id="{5211ACF7-61DE-4A3E-9EDB-D52886E4D51A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8" name="Shape 509">
            <a:extLst>
              <a:ext uri="{FF2B5EF4-FFF2-40B4-BE49-F238E27FC236}">
                <a16:creationId xmlns:a16="http://schemas.microsoft.com/office/drawing/2014/main" id="{16AF9666-8436-430E-BEC8-CFAEC919847B}"/>
              </a:ext>
            </a:extLst>
          </p:cNvPr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" name="Shape 514">
            <a:extLst>
              <a:ext uri="{FF2B5EF4-FFF2-40B4-BE49-F238E27FC236}">
                <a16:creationId xmlns:a16="http://schemas.microsoft.com/office/drawing/2014/main" id="{844E0151-3129-42A9-B47A-5FB7C6E779E9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" name="Shape 530">
            <a:extLst>
              <a:ext uri="{FF2B5EF4-FFF2-40B4-BE49-F238E27FC236}">
                <a16:creationId xmlns:a16="http://schemas.microsoft.com/office/drawing/2014/main" id="{D5FB6276-545C-44FE-AFB2-55FC47E1503B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1" name="Shape 540">
            <a:extLst>
              <a:ext uri="{FF2B5EF4-FFF2-40B4-BE49-F238E27FC236}">
                <a16:creationId xmlns:a16="http://schemas.microsoft.com/office/drawing/2014/main" id="{37C39D0C-06D7-4053-B4D9-33CB0C5BD3AE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1" name="Shape 1381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C264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2" name="Shape 1382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4" name="Shape 138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ja-JP" altLang="en-US" dirty="0">
                <a:latin typeface="+mn-ea"/>
                <a:ea typeface="+mn-ea"/>
              </a:rPr>
              <a:t>コンテナ</a:t>
            </a:r>
            <a:r>
              <a:rPr lang="en-US" altLang="ja-JP" dirty="0">
                <a:latin typeface="+mn-ea"/>
                <a:ea typeface="+mn-ea"/>
              </a:rPr>
              <a:t>: Docker (2013)</a:t>
            </a:r>
            <a:br>
              <a:rPr lang="en-US" altLang="ja-JP" dirty="0"/>
            </a:br>
            <a:r>
              <a:rPr lang="en-US" sz="1400" i="0" u="none" strike="noStrike" cap="none" dirty="0"/>
              <a:t>Containers: Docker (2013)</a:t>
            </a:r>
            <a:endParaRPr i="0" u="none" strike="noStrike" cap="none" dirty="0"/>
          </a:p>
        </p:txBody>
      </p:sp>
      <p:sp>
        <p:nvSpPr>
          <p:cNvPr id="1385" name="Shape 1385"/>
          <p:cNvSpPr txBox="1">
            <a:spLocks noGrp="1"/>
          </p:cNvSpPr>
          <p:nvPr>
            <p:ph type="body" idx="1"/>
          </p:nvPr>
        </p:nvSpPr>
        <p:spPr>
          <a:xfrm>
            <a:off x="3659675" y="974225"/>
            <a:ext cx="5176265" cy="16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7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Docker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LXC</a:t>
            </a:r>
            <a:r>
              <a:rPr lang="ja-JP" altLang="en-US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ユニオン・ファイルシステム、</a:t>
            </a:r>
            <a:r>
              <a:rPr lang="en-US" altLang="ja-JP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cgroup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を連携し、世界中の数百万もの開発者に採用されるコンテナの標準を作成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開発者向けの技術としては、これまでになく早く起動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分離と再利用をできるようにし、不変性を保てる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386" name="Shape 1386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7" name="Shape 1387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8" name="Shape 1388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0" name="Shape 1390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1" name="Shape 1391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3" name="Shape 1393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4" name="Shape 1394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7" name="Shape 1397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8" name="Shape 1398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9" name="Shape 1399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0" name="Shape 1400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1" name="Shape 1401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2" name="Shape 1402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3" name="Shape 1403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5" name="Shape 1405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6" name="Shape 1406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7" name="Shape 1407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8" name="Shape 1408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9" name="Shape 1409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0" name="Shape 1410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1" name="Shape 1411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2" name="Shape 1412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3" name="Shape 1413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4" name="Shape 1414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5" name="Shape 1415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7" name="Shape 1417"/>
          <p:cNvSpPr txBox="1"/>
          <p:nvPr/>
        </p:nvSpPr>
        <p:spPr>
          <a:xfrm>
            <a:off x="66255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8" name="Shape 1418" descr="cloud foundry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Shape 14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992" y="727177"/>
            <a:ext cx="2348100" cy="20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Shape 14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7810" y="4093945"/>
            <a:ext cx="71970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Shape 14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Shape 14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Shape 14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Shape 1426"/>
          <p:cNvPicPr preferRelativeResize="0"/>
          <p:nvPr/>
        </p:nvPicPr>
        <p:blipFill rotWithShape="1">
          <a:blip r:embed="rId9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Shape 1427" descr="logo_AWS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493">
            <a:extLst>
              <a:ext uri="{FF2B5EF4-FFF2-40B4-BE49-F238E27FC236}">
                <a16:creationId xmlns:a16="http://schemas.microsoft.com/office/drawing/2014/main" id="{AFCA9D4A-F0FF-4C2D-964A-C3F077E1AFB8}"/>
              </a:ext>
            </a:extLst>
          </p:cNvPr>
          <p:cNvSpPr txBox="1"/>
          <p:nvPr/>
        </p:nvSpPr>
        <p:spPr>
          <a:xfrm>
            <a:off x="6462136" y="3122732"/>
            <a:ext cx="85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9" name="Shape 502">
            <a:extLst>
              <a:ext uri="{FF2B5EF4-FFF2-40B4-BE49-F238E27FC236}">
                <a16:creationId xmlns:a16="http://schemas.microsoft.com/office/drawing/2014/main" id="{0CF33A5F-B76B-4519-B743-BE97E803E26D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0" name="Shape 505">
            <a:extLst>
              <a:ext uri="{FF2B5EF4-FFF2-40B4-BE49-F238E27FC236}">
                <a16:creationId xmlns:a16="http://schemas.microsoft.com/office/drawing/2014/main" id="{4F1433F2-A976-47B9-879A-C120286B5C5A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1" name="Shape 509">
            <a:extLst>
              <a:ext uri="{FF2B5EF4-FFF2-40B4-BE49-F238E27FC236}">
                <a16:creationId xmlns:a16="http://schemas.microsoft.com/office/drawing/2014/main" id="{05C0C094-2E29-4297-B889-E4E7C4D1FF15}"/>
              </a:ext>
            </a:extLst>
          </p:cNvPr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2" name="Shape 514">
            <a:extLst>
              <a:ext uri="{FF2B5EF4-FFF2-40B4-BE49-F238E27FC236}">
                <a16:creationId xmlns:a16="http://schemas.microsoft.com/office/drawing/2014/main" id="{2EB0650B-8458-4A60-82C2-E8BB13B75263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3" name="Shape 530">
            <a:extLst>
              <a:ext uri="{FF2B5EF4-FFF2-40B4-BE49-F238E27FC236}">
                <a16:creationId xmlns:a16="http://schemas.microsoft.com/office/drawing/2014/main" id="{3EAC9A52-F44A-4B27-97F1-24E338BD0FCA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4" name="Shape 540">
            <a:extLst>
              <a:ext uri="{FF2B5EF4-FFF2-40B4-BE49-F238E27FC236}">
                <a16:creationId xmlns:a16="http://schemas.microsoft.com/office/drawing/2014/main" id="{6ED9AA66-F01B-42BC-9882-FC23EF520F1D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2" name="Shape 1432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C264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3" name="Shape 1433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35" name="Shape 1435"/>
          <p:cNvCxnSpPr/>
          <p:nvPr/>
        </p:nvCxnSpPr>
        <p:spPr>
          <a:xfrm>
            <a:off x="7908874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EA93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6" name="Shape 1436"/>
          <p:cNvSpPr/>
          <p:nvPr/>
        </p:nvSpPr>
        <p:spPr>
          <a:xfrm>
            <a:off x="7500938" y="2863559"/>
            <a:ext cx="779100" cy="779100"/>
          </a:xfrm>
          <a:prstGeom prst="ellipse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8" name="Shape 143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ja-JP" altLang="en-US" dirty="0">
                <a:latin typeface="+mn-ea"/>
                <a:ea typeface="+mn-ea"/>
              </a:rPr>
              <a:t>クラウド・ネイティブ</a:t>
            </a:r>
            <a:r>
              <a:rPr lang="en-US" altLang="ja-JP" dirty="0">
                <a:latin typeface="+mn-ea"/>
                <a:ea typeface="+mn-ea"/>
              </a:rPr>
              <a:t>: CNCF (2015)</a:t>
            </a:r>
            <a:br>
              <a:rPr lang="en-US" altLang="ja-JP" dirty="0"/>
            </a:br>
            <a:r>
              <a:rPr lang="en-US" altLang="ja-JP" sz="1400" dirty="0"/>
              <a:t>Cloud Native: CNCF (2015)</a:t>
            </a:r>
            <a:endParaRPr i="0" u="none" strike="noStrike" cap="none" dirty="0"/>
          </a:p>
        </p:txBody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4132874" y="974225"/>
            <a:ext cx="4839981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lvl="0" indent="-117475">
              <a:lnSpc>
                <a:spcPct val="120000"/>
              </a:lnSpc>
              <a:buClr>
                <a:srgbClr val="3F4749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クラウド・ネイティブ・コンピューティングはオープンソースのソフトウェアを積み重ね、次のために用います：</a:t>
            </a:r>
          </a:p>
          <a:p>
            <a:pPr marL="284162" lvl="1" indent="-169862">
              <a:spcBef>
                <a:spcPts val="300"/>
              </a:spcBef>
              <a:buClr>
                <a:srgbClr val="3F4749"/>
              </a:buClr>
              <a:buSzPts val="983"/>
              <a:buFont typeface="Century Gothic"/>
              <a:buChar char="–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アプリケーションをマイクロサービス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(</a:t>
            </a:r>
            <a:r>
              <a:rPr lang="en-US" altLang="ja-JP" sz="12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microservices</a:t>
            </a:r>
            <a:r>
              <a:rPr lang="en-US" altLang="ja-JP" sz="15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)</a:t>
            </a:r>
            <a:r>
              <a:rPr lang="ja-JP" altLang="en-US" sz="15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に分割し、</a:t>
            </a:r>
            <a:endParaRPr lang="ja-JP" altLang="en-US" dirty="0">
              <a:solidFill>
                <a:srgbClr val="3F4749"/>
              </a:solidFill>
              <a:latin typeface="Meiryo UI"/>
              <a:ea typeface="Meiryo UI"/>
              <a:cs typeface="Century Gothic"/>
              <a:sym typeface="Century Gothic"/>
            </a:endParaRPr>
          </a:p>
          <a:p>
            <a:pPr marL="284162" lvl="1" indent="-169862">
              <a:spcBef>
                <a:spcPts val="300"/>
              </a:spcBef>
              <a:buClr>
                <a:srgbClr val="3F4749"/>
              </a:buClr>
              <a:buSzPts val="983"/>
              <a:buFont typeface="Arial"/>
              <a:buChar char="–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各パーツ自身をコンテナにパッケージし、</a:t>
            </a:r>
            <a:endParaRPr lang="ja-JP" altLang="en-US" sz="1500" i="1" dirty="0">
              <a:solidFill>
                <a:srgbClr val="3F4749"/>
              </a:solidFill>
              <a:latin typeface="Meiryo UI"/>
              <a:ea typeface="Meiryo UI"/>
              <a:cs typeface="Century Gothic"/>
              <a:sym typeface="Century Gothic"/>
            </a:endParaRPr>
          </a:p>
          <a:p>
            <a:pPr marL="284162" lvl="1" indent="-169862">
              <a:spcBef>
                <a:spcPts val="300"/>
              </a:spcBef>
              <a:buClr>
                <a:srgbClr val="3F4749"/>
              </a:buClr>
              <a:buSzPts val="983"/>
              <a:buFont typeface="Arial"/>
              <a:buChar char="–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リソース利用を最適化するために、動的に統合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/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オーケスト</a:t>
            </a:r>
            <a:b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レート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(</a:t>
            </a:r>
            <a:r>
              <a:rPr lang="en-US" altLang="ja-JP" sz="12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orchestrate</a:t>
            </a:r>
            <a:r>
              <a:rPr lang="en-US" altLang="ja-JP" sz="15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)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する</a:t>
            </a:r>
            <a:endParaRPr lang="ja-JP" altLang="en-US" dirty="0">
              <a:solidFill>
                <a:srgbClr val="3F4749"/>
              </a:solidFill>
              <a:latin typeface="Meiryo UI"/>
              <a:ea typeface="Meiryo UI"/>
              <a:cs typeface="Century Gothic"/>
              <a:sym typeface="Century Gothic"/>
            </a:endParaRPr>
          </a:p>
        </p:txBody>
      </p:sp>
      <p:cxnSp>
        <p:nvCxnSpPr>
          <p:cNvPr id="1440" name="Shape 1440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1" name="Shape 1441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2" name="Shape 1442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44" name="Shape 1444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5" name="Shape 1445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47" name="Shape 1447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8" name="Shape 1448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9" name="Shape 1449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51" name="Shape 1451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2" name="Shape 1452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53" name="Shape 1453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4" name="Shape 1454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6" name="Shape 1456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2" name="Shape 1462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3" name="Shape 1463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5" name="Shape 1465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6" name="Shape 1466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7" name="Shape 1467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8" name="Shape 1468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9" name="Shape 1469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2" name="Shape 1472"/>
          <p:cNvSpPr txBox="1"/>
          <p:nvPr/>
        </p:nvSpPr>
        <p:spPr>
          <a:xfrm>
            <a:off x="66255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3" name="Shape 1473"/>
          <p:cNvSpPr txBox="1"/>
          <p:nvPr/>
        </p:nvSpPr>
        <p:spPr>
          <a:xfrm>
            <a:off x="763740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4" name="Shape 1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0638" y="4188940"/>
            <a:ext cx="973500" cy="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Shape 1475" descr="CNCF_Alternate_Panto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66" y="1104588"/>
            <a:ext cx="3355500" cy="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Shape 1476" descr="cloud foundry 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Shape 14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7810" y="4093945"/>
            <a:ext cx="71970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Shape 14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Shape 14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Shape 148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Shape 148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6300" y="438395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Shape 14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8350" y="1764450"/>
            <a:ext cx="2738254" cy="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Shape 1484"/>
          <p:cNvPicPr preferRelativeResize="0"/>
          <p:nvPr/>
        </p:nvPicPr>
        <p:blipFill rotWithShape="1">
          <a:blip r:embed="rId12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 descr="logo_AWS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493">
            <a:extLst>
              <a:ext uri="{FF2B5EF4-FFF2-40B4-BE49-F238E27FC236}">
                <a16:creationId xmlns:a16="http://schemas.microsoft.com/office/drawing/2014/main" id="{C1A3AF19-CDA8-4CEA-974C-C0D5B8803D21}"/>
              </a:ext>
            </a:extLst>
          </p:cNvPr>
          <p:cNvSpPr txBox="1"/>
          <p:nvPr/>
        </p:nvSpPr>
        <p:spPr>
          <a:xfrm>
            <a:off x="6462136" y="3122732"/>
            <a:ext cx="85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7" name="Shape 496">
            <a:extLst>
              <a:ext uri="{FF2B5EF4-FFF2-40B4-BE49-F238E27FC236}">
                <a16:creationId xmlns:a16="http://schemas.microsoft.com/office/drawing/2014/main" id="{90780CA2-A7A1-47D0-BC06-158454A23F37}"/>
              </a:ext>
            </a:extLst>
          </p:cNvPr>
          <p:cNvSpPr txBox="1"/>
          <p:nvPr/>
        </p:nvSpPr>
        <p:spPr>
          <a:xfrm>
            <a:off x="7500938" y="3062492"/>
            <a:ext cx="82438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クラウド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ネイティブ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8" name="Shape 502">
            <a:extLst>
              <a:ext uri="{FF2B5EF4-FFF2-40B4-BE49-F238E27FC236}">
                <a16:creationId xmlns:a16="http://schemas.microsoft.com/office/drawing/2014/main" id="{A1FA9A81-F4CB-4701-8D99-84D5BEF27789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9" name="Shape 505">
            <a:extLst>
              <a:ext uri="{FF2B5EF4-FFF2-40B4-BE49-F238E27FC236}">
                <a16:creationId xmlns:a16="http://schemas.microsoft.com/office/drawing/2014/main" id="{218FAE42-BEF0-4A8B-9062-A8A535C01D78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0" name="Shape 509">
            <a:extLst>
              <a:ext uri="{FF2B5EF4-FFF2-40B4-BE49-F238E27FC236}">
                <a16:creationId xmlns:a16="http://schemas.microsoft.com/office/drawing/2014/main" id="{C1420420-0F0A-44C7-9308-08007FDED3D0}"/>
              </a:ext>
            </a:extLst>
          </p:cNvPr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1" name="Shape 514">
            <a:extLst>
              <a:ext uri="{FF2B5EF4-FFF2-40B4-BE49-F238E27FC236}">
                <a16:creationId xmlns:a16="http://schemas.microsoft.com/office/drawing/2014/main" id="{73F63C23-9099-4808-8E33-2A360CD979B0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2" name="Shape 530">
            <a:extLst>
              <a:ext uri="{FF2B5EF4-FFF2-40B4-BE49-F238E27FC236}">
                <a16:creationId xmlns:a16="http://schemas.microsoft.com/office/drawing/2014/main" id="{3D82676A-973F-43AD-9E66-AB91B1C140F1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3" name="Shape 540">
            <a:extLst>
              <a:ext uri="{FF2B5EF4-FFF2-40B4-BE49-F238E27FC236}">
                <a16:creationId xmlns:a16="http://schemas.microsoft.com/office/drawing/2014/main" id="{52AAD850-C3C5-4B0B-9F51-29EF97257F17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これまでに何を学んだのでしょうか？</a:t>
            </a:r>
            <a:br>
              <a:rPr lang="en-US" i="0" u="none" strike="noStrike" cap="none" dirty="0"/>
            </a:br>
            <a:r>
              <a:rPr lang="en-US" sz="1600" i="0" u="none" strike="noStrike" cap="none" dirty="0"/>
              <a:t>What Have We Learned?</a:t>
            </a:r>
            <a:endParaRPr i="0" u="none" strike="noStrike" cap="none" dirty="0"/>
          </a:p>
        </p:txBody>
      </p:sp>
      <p:sp>
        <p:nvSpPr>
          <p:cNvPr id="1491" name="Shape 1491"/>
          <p:cNvSpPr txBox="1">
            <a:spLocks noGrp="1"/>
          </p:cNvSpPr>
          <p:nvPr>
            <p:ph type="body" idx="1"/>
          </p:nvPr>
        </p:nvSpPr>
        <p:spPr>
          <a:xfrm>
            <a:off x="257175" y="9144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構築ブロックの中心</a:t>
            </a:r>
            <a:r>
              <a:rPr 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:</a:t>
            </a:r>
            <a:endParaRPr dirty="0">
              <a:latin typeface="+mn-ea"/>
              <a:ea typeface="+mn-ea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サーバ</a:t>
            </a:r>
            <a:r>
              <a:rPr 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 ➡ </a:t>
            </a: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仮想マシン</a:t>
            </a:r>
            <a:r>
              <a:rPr 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 ➡ </a:t>
            </a:r>
            <a:r>
              <a:rPr lang="en-US" sz="2035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Buildpacks</a:t>
            </a:r>
            <a:r>
              <a:rPr 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 ➡ </a:t>
            </a: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dirty="0">
              <a:latin typeface="+mn-ea"/>
              <a:ea typeface="+mn-ea"/>
            </a:endParaRPr>
          </a:p>
          <a:p>
            <a:pPr marL="457200" marR="0" lvl="0" indent="-215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分割の単位</a:t>
            </a:r>
            <a:endParaRPr dirty="0">
              <a:latin typeface="+mn-ea"/>
              <a:ea typeface="+mn-ea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重いモノから軽量にすると、起動時間の短縮やサイズを小さくする</a:t>
            </a:r>
            <a:endParaRPr dirty="0">
              <a:latin typeface="+mn-ea"/>
              <a:ea typeface="+mn-ea"/>
            </a:endParaRPr>
          </a:p>
          <a:p>
            <a:pPr marL="457200" marR="0" lvl="0" indent="-215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不変性（</a:t>
            </a:r>
            <a:r>
              <a:rPr 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Immutability</a:t>
            </a: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）</a:t>
            </a:r>
            <a:endParaRPr sz="2405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ペットから家畜へ</a:t>
            </a:r>
            <a:endParaRPr sz="2035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  <a:p>
            <a:pPr marL="457200" marR="0" lvl="0" indent="-215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プロバイダ</a:t>
            </a:r>
            <a:endParaRPr dirty="0">
              <a:latin typeface="+mn-ea"/>
              <a:ea typeface="+mn-ea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ソースの非公開から、単一ベンダーやベンダー間共通のオープンソース化</a:t>
            </a:r>
            <a:endParaRPr sz="2035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i="0" u="none" strike="noStrike" cap="none" dirty="0">
                <a:latin typeface="+mj-ea"/>
                <a:ea typeface="+mj-ea"/>
              </a:rPr>
              <a:t>PaaS</a:t>
            </a:r>
            <a:r>
              <a:rPr lang="ja-JP" altLang="en-US" i="0" u="none" strike="noStrike" cap="none" dirty="0">
                <a:latin typeface="+mj-ea"/>
                <a:ea typeface="+mj-ea"/>
              </a:rPr>
              <a:t>はいかがでしょうか</a:t>
            </a:r>
            <a:r>
              <a:rPr lang="en-US" i="0" u="none" strike="noStrike" cap="none" dirty="0">
                <a:latin typeface="+mj-ea"/>
                <a:ea typeface="+mj-ea"/>
              </a:rPr>
              <a:t>?</a:t>
            </a:r>
            <a:br>
              <a:rPr lang="en-US" i="0" u="none" strike="noStrike" cap="none" dirty="0"/>
            </a:br>
            <a:r>
              <a:rPr lang="en-US" altLang="ja-JP" sz="1400" dirty="0"/>
              <a:t>What About PaaS?</a:t>
            </a:r>
            <a:endParaRPr sz="1400" i="0" u="none" strike="noStrike" cap="none" dirty="0"/>
          </a:p>
        </p:txBody>
      </p:sp>
      <p:sp>
        <p:nvSpPr>
          <p:cNvPr id="1497" name="Shape 1497"/>
          <p:cNvSpPr txBox="1">
            <a:spLocks noGrp="1"/>
          </p:cNvSpPr>
          <p:nvPr>
            <p:ph type="body" idx="1"/>
          </p:nvPr>
        </p:nvSpPr>
        <p:spPr>
          <a:xfrm>
            <a:off x="257175" y="9906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OpenShift</a:t>
            </a:r>
            <a:r>
              <a:rPr lang="ja-JP" alt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Huawei CCE</a:t>
            </a:r>
            <a:r>
              <a:rPr lang="ja-JP" alt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Deis</a:t>
            </a:r>
            <a:r>
              <a:rPr lang="ja-JP" alt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Apprenda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はクラド・ネイティブ・プラットフォーム上に構築された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の例</a:t>
            </a:r>
            <a:endParaRPr dirty="0">
              <a:latin typeface="+mn-ea"/>
              <a:ea typeface="+mn-e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•"/>
            </a:pP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多くの新しいアプリケーションは 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 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上に 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12-factor apps 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として利用可能になり始めている</a:t>
            </a:r>
            <a:endParaRPr dirty="0">
              <a:latin typeface="+mn-ea"/>
              <a:ea typeface="+mn-ea"/>
            </a:endParaRPr>
          </a:p>
          <a:p>
            <a:pPr marL="889000" marR="0" lvl="1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–"/>
            </a:pP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時折 </a:t>
            </a:r>
            <a:r>
              <a:rPr lang="en-US" altLang="ja-JP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 </a:t>
            </a: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よりも大きくなる</a:t>
            </a:r>
            <a:endParaRPr sz="1700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  <a:p>
            <a:pPr marL="889000" marR="0" lvl="1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–"/>
            </a:pP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そして、アプリケーションによっては </a:t>
            </a:r>
            <a:r>
              <a:rPr lang="en-US" altLang="ja-JP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 </a:t>
            </a: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モデルに決して一致しない</a:t>
            </a:r>
            <a:endParaRPr dirty="0">
              <a:latin typeface="+mn-ea"/>
              <a:ea typeface="+mn-e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•"/>
            </a:pP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クラウド・ネイティブがサポートするのは、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とその上の両方</a:t>
            </a:r>
            <a:endParaRPr sz="2500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body" idx="1"/>
          </p:nvPr>
        </p:nvSpPr>
        <p:spPr>
          <a:xfrm>
            <a:off x="598000" y="1973725"/>
            <a:ext cx="83556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クラウド・ネイティブの価値ある提案</a:t>
            </a:r>
            <a:endParaRPr lang="en-US" dirty="0">
              <a:latin typeface="+mn-ea"/>
              <a:ea typeface="+mn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Cloud Native Value Propositions</a:t>
            </a:r>
            <a:endParaRPr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Shape 1507" descr="prison.jpg"/>
          <p:cNvPicPr preferRelativeResize="0"/>
          <p:nvPr/>
        </p:nvPicPr>
        <p:blipFill rotWithShape="1">
          <a:blip r:embed="rId3">
            <a:alphaModFix/>
          </a:blip>
          <a:srcRect t="-24362"/>
          <a:stretch/>
        </p:blipFill>
        <p:spPr>
          <a:xfrm>
            <a:off x="-6300" y="0"/>
            <a:ext cx="9141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Shape 1508"/>
          <p:cNvSpPr/>
          <p:nvPr/>
        </p:nvSpPr>
        <p:spPr>
          <a:xfrm>
            <a:off x="-2700" y="2488475"/>
            <a:ext cx="9144000" cy="10200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ベンダー・ロックインを避ける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Avoid Vendor Lock-in</a:t>
            </a:r>
            <a:endParaRPr sz="1400" i="0" u="none" strike="noStrike" cap="none" dirty="0"/>
          </a:p>
        </p:txBody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233362" y="2482850"/>
            <a:ext cx="8682000" cy="14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09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オープンソースのソフトウェアの積み重ねで、</a:t>
            </a:r>
            <a:endParaRPr lang="en-US" altLang="ja-JP" sz="2600" b="0" i="0" u="none" strike="noStrike" cap="none" dirty="0">
              <a:solidFill>
                <a:schemeClr val="dk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809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あらゆるパブリック、プライベート、ハイブリッドクラウドへデプロイ</a:t>
            </a:r>
            <a:endParaRPr sz="2600" b="0" i="0" u="none" strike="noStrike" cap="none" dirty="0">
              <a:solidFill>
                <a:schemeClr val="dk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Shape 1515"/>
          <p:cNvPicPr preferRelativeResize="0"/>
          <p:nvPr/>
        </p:nvPicPr>
        <p:blipFill rotWithShape="1">
          <a:blip r:embed="rId3">
            <a:alphaModFix/>
          </a:blip>
          <a:srcRect t="4489"/>
          <a:stretch/>
        </p:blipFill>
        <p:spPr>
          <a:xfrm>
            <a:off x="0" y="1007500"/>
            <a:ext cx="9141300" cy="41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Shape 1516"/>
          <p:cNvSpPr/>
          <p:nvPr/>
        </p:nvSpPr>
        <p:spPr>
          <a:xfrm>
            <a:off x="-2709" y="2187700"/>
            <a:ext cx="9144000" cy="917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Shape 151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無制限のスケーラビリティを可能に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Enable Unlimited Scalability</a:t>
            </a:r>
            <a:endParaRPr sz="1400" dirty="0"/>
          </a:p>
        </p:txBody>
      </p:sp>
      <p:sp>
        <p:nvSpPr>
          <p:cNvPr id="1518" name="Shape 1518"/>
          <p:cNvSpPr txBox="1">
            <a:spLocks noGrp="1"/>
          </p:cNvSpPr>
          <p:nvPr>
            <p:ph type="body" idx="1"/>
          </p:nvPr>
        </p:nvSpPr>
        <p:spPr>
          <a:xfrm>
            <a:off x="231775" y="2139951"/>
            <a:ext cx="8683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ノート</a:t>
            </a:r>
            <a:r>
              <a:rPr lang="en-US" altLang="ja-JP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PC</a:t>
            </a: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上の</a:t>
            </a:r>
            <a:r>
              <a:rPr lang="ja-JP" altLang="en-US" sz="26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複数</a:t>
            </a: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のノードから、</a:t>
            </a:r>
            <a:r>
              <a:rPr lang="en-US" altLang="ja-JP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万もの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自己修復マルチ・テナントのノードにスケール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Shape 1523"/>
          <p:cNvPicPr preferRelativeResize="0"/>
          <p:nvPr/>
        </p:nvPicPr>
        <p:blipFill rotWithShape="1">
          <a:blip r:embed="rId3">
            <a:alphaModFix/>
          </a:blip>
          <a:srcRect t="4534"/>
          <a:stretch/>
        </p:blipFill>
        <p:spPr>
          <a:xfrm>
            <a:off x="0" y="1007700"/>
            <a:ext cx="9144000" cy="4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0" y="3215374"/>
            <a:ext cx="9144000" cy="10263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素早さと保守性の向上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Increase Agility and Maintainability</a:t>
            </a:r>
            <a:endParaRPr dirty="0"/>
          </a:p>
        </p:txBody>
      </p:sp>
      <p:sp>
        <p:nvSpPr>
          <p:cNvPr id="1526" name="Shape 1526"/>
          <p:cNvSpPr txBox="1">
            <a:spLocks noGrp="1"/>
          </p:cNvSpPr>
          <p:nvPr>
            <p:ph type="body" idx="1"/>
          </p:nvPr>
        </p:nvSpPr>
        <p:spPr>
          <a:xfrm>
            <a:off x="179400" y="3212250"/>
            <a:ext cx="87555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Clr>
                <a:srgbClr val="446CA9"/>
              </a:buClr>
            </a:pPr>
            <a:r>
              <a:rPr lang="ja-JP" altLang="en-US" sz="2600" dirty="0">
                <a:latin typeface="Meiryo UI"/>
                <a:ea typeface="Meiryo UI"/>
                <a:cs typeface="Century Gothic"/>
                <a:sym typeface="Century Gothic"/>
              </a:rPr>
              <a:t>依存関係を明示的に記載しながら</a:t>
            </a:r>
            <a:endParaRPr lang="ja-JP" altLang="en-US" dirty="0">
              <a:latin typeface="Meiryo UI"/>
              <a:ea typeface="Meiryo U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アプリケーションをマイクロサービスに分割する</a:t>
            </a:r>
            <a:endParaRPr lang="en-US" altLang="ja-JP" sz="26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なぜプロジェクトを</a:t>
            </a:r>
            <a:r>
              <a:rPr lang="en-US" altLang="ja-JP" dirty="0">
                <a:latin typeface="+mj-ea"/>
                <a:ea typeface="+mj-ea"/>
              </a:rPr>
              <a:t>CNCF</a:t>
            </a:r>
            <a:r>
              <a:rPr lang="ja-JP" altLang="en-US" dirty="0">
                <a:latin typeface="+mj-ea"/>
                <a:ea typeface="+mj-ea"/>
              </a:rPr>
              <a:t>に参加すべきなのか</a:t>
            </a:r>
            <a:br>
              <a:rPr lang="en-US" dirty="0"/>
            </a:br>
            <a:r>
              <a:rPr lang="en-US" sz="1400" dirty="0"/>
              <a:t>Why You Should Host Your Project at CNCF</a:t>
            </a:r>
            <a:endParaRPr sz="1400" dirty="0"/>
          </a:p>
        </p:txBody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0" y="1227138"/>
            <a:ext cx="4373217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中立的な場所により、貢献者を増やす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</a:t>
            </a:r>
            <a: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(TOC)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の承認</a:t>
            </a:r>
            <a:endParaRPr lang="en-US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u="sng" dirty="0">
                <a:solidFill>
                  <a:schemeClr val="tx1"/>
                </a:solidFill>
                <a:latin typeface="+mn-ea"/>
                <a:ea typeface="+mn-ea"/>
                <a:cs typeface="Century Gothic"/>
                <a:sym typeface="Century Gothic"/>
                <a:hlinkClick r:id="rId3"/>
              </a:rPr>
              <a:t>エンドユーザ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</a:t>
            </a:r>
            <a:r>
              <a:rPr lang="ja-JP" alt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4"/>
              </a:rPr>
              <a:t>サービス・プロバイダ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・コミュニティとの業務連携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報道および専門分析家とのフルタイム渉外チーム</a:t>
            </a:r>
            <a:endParaRPr lang="en-US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年間何十万ドルでケース・スタディや</a:t>
            </a:r>
            <a:b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その他のサポート・サービス等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body" idx="2"/>
          </p:nvPr>
        </p:nvSpPr>
        <p:spPr>
          <a:xfrm>
            <a:off x="4414988" y="1167503"/>
            <a:ext cx="4583238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中立的な立場を維持する限り、コミッタの維持と各々のガバナンス（組織統制）を定義。</a:t>
            </a:r>
            <a:endParaRPr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フルタイムのスタッフが支援を熱望</a:t>
            </a:r>
            <a:endParaRPr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国際的レベルのイベント・チームが世界中で </a:t>
            </a:r>
            <a:r>
              <a:rPr lang="en-US" altLang="ja-JP" sz="19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KubeCon</a:t>
            </a:r>
            <a: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+ </a:t>
            </a:r>
            <a:r>
              <a:rPr lang="en-US" altLang="ja-JP" sz="19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CloudNativeCon</a:t>
            </a:r>
            <a: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を進行し、皆さんのプロジェクト向けのカスタム・イベントを開催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世界各地の</a:t>
            </a:r>
            <a:r>
              <a:rPr lang="ja-JP" alt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5"/>
              </a:rPr>
              <a:t>ミートアップ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グループ</a:t>
            </a:r>
            <a:endParaRPr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6"/>
              </a:rPr>
              <a:t>CI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</a:t>
            </a:r>
            <a:r>
              <a:rPr lang="ja-JP" alt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7"/>
              </a:rPr>
              <a:t>スケール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をテストするためのクラウド・</a:t>
            </a:r>
            <a:b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リソース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Shape 1531"/>
          <p:cNvPicPr preferRelativeResize="0"/>
          <p:nvPr/>
        </p:nvPicPr>
        <p:blipFill rotWithShape="1">
          <a:blip r:embed="rId3">
            <a:alphaModFix/>
          </a:blip>
          <a:srcRect t="18052"/>
          <a:stretch/>
        </p:blipFill>
        <p:spPr>
          <a:xfrm>
            <a:off x="0" y="1016325"/>
            <a:ext cx="9141300" cy="47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Shape 1532"/>
          <p:cNvSpPr/>
          <p:nvPr/>
        </p:nvSpPr>
        <p:spPr>
          <a:xfrm>
            <a:off x="-2709" y="2488481"/>
            <a:ext cx="9144000" cy="10959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Shape 1533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回復力を得る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Achieve Resiliency</a:t>
            </a:r>
            <a:endParaRPr sz="1400" i="0" u="none" strike="noStrike" cap="none" dirty="0"/>
          </a:p>
        </p:txBody>
      </p:sp>
      <p:sp>
        <p:nvSpPr>
          <p:cNvPr id="1534" name="Shape 1534"/>
          <p:cNvSpPr txBox="1">
            <a:spLocks noGrp="1"/>
          </p:cNvSpPr>
          <p:nvPr>
            <p:ph type="body" idx="1"/>
          </p:nvPr>
        </p:nvSpPr>
        <p:spPr>
          <a:xfrm>
            <a:off x="228600" y="2482850"/>
            <a:ext cx="8794800" cy="14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09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Century Gothic"/>
                <a:sym typeface="Century Gothic"/>
              </a:rPr>
              <a:t>個々のコンテナ、マシン、データセンターですら障害が起こっても、必要に応じた様々なレベルに対応</a:t>
            </a:r>
            <a:endParaRPr sz="9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Shape 1539"/>
          <p:cNvPicPr preferRelativeResize="0"/>
          <p:nvPr/>
        </p:nvPicPr>
        <p:blipFill rotWithShape="1">
          <a:blip r:embed="rId3">
            <a:alphaModFix/>
          </a:blip>
          <a:srcRect b="8450"/>
          <a:stretch/>
        </p:blipFill>
        <p:spPr>
          <a:xfrm>
            <a:off x="0" y="1012600"/>
            <a:ext cx="9146700" cy="4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Shape 1540"/>
          <p:cNvSpPr/>
          <p:nvPr/>
        </p:nvSpPr>
        <p:spPr>
          <a:xfrm>
            <a:off x="-2709" y="2070731"/>
            <a:ext cx="9144000" cy="1034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Shape 154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効率性とリソース利用の改善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Improve Efficiency and Resource Utilization</a:t>
            </a:r>
            <a:endParaRPr sz="1400" dirty="0"/>
          </a:p>
        </p:txBody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76200" y="2063751"/>
            <a:ext cx="8943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5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中心となるオーケストレーティング・プロセスを通して、</a:t>
            </a:r>
            <a:endParaRPr lang="en-US" altLang="ja-JP" sz="25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5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マイクロサービスを動的に管理とスケジューリングする</a:t>
            </a:r>
            <a:endParaRPr sz="25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 txBox="1">
            <a:spLocks noGrp="1"/>
          </p:cNvSpPr>
          <p:nvPr>
            <p:ph type="body" idx="1"/>
          </p:nvPr>
        </p:nvSpPr>
        <p:spPr>
          <a:xfrm>
            <a:off x="597991" y="1544782"/>
            <a:ext cx="7611873" cy="1392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3600" dirty="0">
                <a:latin typeface="+mj-ea"/>
                <a:ea typeface="+mj-ea"/>
              </a:rPr>
              <a:t>どうか</a:t>
            </a:r>
            <a:r>
              <a:rPr lang="en-US" sz="3600" dirty="0">
                <a:latin typeface="+mj-ea"/>
                <a:ea typeface="+mj-ea"/>
              </a:rPr>
              <a:t>Dan Kohn</a:t>
            </a:r>
            <a:r>
              <a:rPr lang="ja-JP" altLang="en-US" sz="3600" dirty="0">
                <a:latin typeface="+mj-ea"/>
                <a:ea typeface="+mj-ea"/>
              </a:rPr>
              <a:t>をフォローください</a:t>
            </a:r>
            <a:endParaRPr lang="en-US" sz="3600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Please follow up with Dan Kohn </a:t>
            </a:r>
            <a:endParaRPr sz="1800" dirty="0"/>
          </a:p>
        </p:txBody>
      </p:sp>
      <p:sp>
        <p:nvSpPr>
          <p:cNvPr id="1549" name="Shape 154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dan@linuxfoundation.org, </a:t>
            </a:r>
            <a:r>
              <a:rPr lang="en-US" u="sng" dirty="0">
                <a:solidFill>
                  <a:schemeClr val="bg1"/>
                </a:solidFill>
                <a:hlinkClick r:id="rId3"/>
              </a:rPr>
              <a:t>@dankohn1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 Twitter</a:t>
            </a: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このプレゼンテーションは、こちらからも入手できます</a:t>
            </a:r>
            <a:r>
              <a:rPr lang="en-US" dirty="0">
                <a:latin typeface="+mn-ea"/>
                <a:ea typeface="+mn-ea"/>
              </a:rPr>
              <a:t>:</a:t>
            </a:r>
            <a:endParaRPr dirty="0">
              <a:latin typeface="+mn-ea"/>
              <a:ea typeface="+mn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bg1"/>
                </a:solidFill>
                <a:hlinkClick r:id="rId4"/>
              </a:rPr>
              <a:t>https://github.com/cncf/presentations</a:t>
            </a:r>
            <a:r>
              <a:rPr lang="en-US" dirty="0">
                <a:solidFill>
                  <a:schemeClr val="bg1"/>
                </a:solidFill>
              </a:rPr>
              <a:t>  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502199" y="2276250"/>
            <a:ext cx="3755007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b="1" dirty="0">
                <a:solidFill>
                  <a:srgbClr val="252A60"/>
                </a:solidFill>
                <a:latin typeface="+mj-ea"/>
                <a:ea typeface="+mj-ea"/>
                <a:cs typeface="Century Gothic"/>
                <a:sym typeface="Century Gothic"/>
              </a:rPr>
              <a:t>クラウド・ネイティブ</a:t>
            </a:r>
            <a:endParaRPr lang="en-US" altLang="ja-JP" sz="3600" b="1" dirty="0">
              <a:solidFill>
                <a:srgbClr val="252A60"/>
              </a:solidFill>
              <a:latin typeface="+mj-ea"/>
              <a:ea typeface="+mj-ea"/>
              <a:cs typeface="Century Gothic"/>
              <a:sym typeface="Century Gothic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b="1" dirty="0">
                <a:solidFill>
                  <a:srgbClr val="252A60"/>
                </a:solidFill>
                <a:latin typeface="+mj-ea"/>
                <a:ea typeface="+mj-ea"/>
                <a:cs typeface="Century Gothic"/>
                <a:sym typeface="Century Gothic"/>
              </a:rPr>
              <a:t>トレイル・マップ</a:t>
            </a:r>
            <a:br>
              <a:rPr lang="en-US" altLang="ja-JP" sz="3600" b="1" dirty="0">
                <a:solidFill>
                  <a:srgbClr val="252A60"/>
                </a:solidFill>
                <a:latin typeface="+mj-ea"/>
                <a:ea typeface="+mj-ea"/>
                <a:cs typeface="Century Gothic"/>
                <a:sym typeface="Century Gothic"/>
              </a:rPr>
            </a:br>
            <a:r>
              <a:rPr lang="en-US" sz="1600" b="1" dirty="0">
                <a:solidFill>
                  <a:srgbClr val="252A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Native Trail Map</a:t>
            </a:r>
            <a:endParaRPr sz="3600" b="1" dirty="0">
              <a:solidFill>
                <a:srgbClr val="252A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589851" y="4171650"/>
            <a:ext cx="3943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ja-JP" altLang="en-US" sz="1600" b="1" i="0" u="none" strike="noStrike" cap="none" dirty="0">
                <a:solidFill>
                  <a:srgbClr val="3F4749"/>
                </a:solidFill>
                <a:latin typeface="+mj-ea"/>
                <a:ea typeface="+mj-ea"/>
                <a:cs typeface="Century Gothic"/>
                <a:sym typeface="Century Gothic"/>
              </a:rPr>
              <a:t>トレイル・マップ</a:t>
            </a:r>
            <a:r>
              <a:rPr lang="en-US" sz="1600" b="1" i="0" u="none" strike="noStrike" cap="none" dirty="0">
                <a:solidFill>
                  <a:srgbClr val="3F4749"/>
                </a:solidFill>
                <a:latin typeface="+mj-ea"/>
                <a:ea typeface="+mj-ea"/>
                <a:cs typeface="Century Gothic"/>
                <a:sym typeface="Century Gothic"/>
              </a:rPr>
              <a:t>:</a:t>
            </a:r>
            <a:r>
              <a:rPr lang="en-US" sz="16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l.cncf.io</a:t>
            </a:r>
            <a:endParaRPr sz="1600" b="0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Shape 705">
            <a:extLst>
              <a:ext uri="{FF2B5EF4-FFF2-40B4-BE49-F238E27FC236}">
                <a16:creationId xmlns:a16="http://schemas.microsoft.com/office/drawing/2014/main" id="{F2015E41-8E63-480D-8B3A-5BA190C4C90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115" y="0"/>
            <a:ext cx="4437885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710">
            <a:extLst>
              <a:ext uri="{FF2B5EF4-FFF2-40B4-BE49-F238E27FC236}">
                <a16:creationId xmlns:a16="http://schemas.microsoft.com/office/drawing/2014/main" id="{D0CFA34F-1A47-43F9-BC5D-34910ACE80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615" y="-20600"/>
            <a:ext cx="9217230" cy="51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4F82C6A-B723-4F1E-82EB-F4F382333433}"/>
              </a:ext>
            </a:extLst>
          </p:cNvPr>
          <p:cNvSpPr/>
          <p:nvPr/>
        </p:nvSpPr>
        <p:spPr>
          <a:xfrm>
            <a:off x="3433482" y="26808"/>
            <a:ext cx="2151530" cy="158444"/>
          </a:xfrm>
          <a:prstGeom prst="rect">
            <a:avLst/>
          </a:prstGeom>
          <a:solidFill>
            <a:srgbClr val="3F5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2693094-0F36-45DC-85DB-D0F08BFE5019}"/>
              </a:ext>
            </a:extLst>
          </p:cNvPr>
          <p:cNvSpPr/>
          <p:nvPr/>
        </p:nvSpPr>
        <p:spPr>
          <a:xfrm>
            <a:off x="2250058" y="6002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ja-JP" altLang="en-US" sz="700" dirty="0">
                <a:solidFill>
                  <a:schemeClr val="bg1"/>
                </a:solidFill>
                <a:latin typeface="+mn-ea"/>
                <a:ea typeface="+mn-ea"/>
              </a:rPr>
              <a:t>インタラクティブなランドスケープは </a:t>
            </a:r>
            <a:r>
              <a:rPr kumimoji="1" lang="en-US" altLang="ja-JP" sz="700" dirty="0">
                <a:solidFill>
                  <a:schemeClr val="bg1"/>
                </a:solidFill>
                <a:latin typeface="+mn-ea"/>
                <a:ea typeface="+mn-ea"/>
              </a:rPr>
              <a:t>l.cncf.io </a:t>
            </a:r>
            <a:r>
              <a:rPr kumimoji="1" lang="ja-JP" altLang="en-US" sz="700" dirty="0">
                <a:solidFill>
                  <a:schemeClr val="bg1"/>
                </a:solidFill>
                <a:latin typeface="+mn-ea"/>
                <a:ea typeface="+mn-ea"/>
              </a:rPr>
              <a:t>をご覧ください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715">
            <a:extLst>
              <a:ext uri="{FF2B5EF4-FFF2-40B4-BE49-F238E27FC236}">
                <a16:creationId xmlns:a16="http://schemas.microsoft.com/office/drawing/2014/main" id="{95342723-C0CA-46A7-87DB-006793264F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151"/>
            <a:ext cx="9143998" cy="515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16">
            <a:extLst>
              <a:ext uri="{FF2B5EF4-FFF2-40B4-BE49-F238E27FC236}">
                <a16:creationId xmlns:a16="http://schemas.microsoft.com/office/drawing/2014/main" id="{153EE637-BB2D-4FEC-B587-33B6E4E1A0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55609" y="626189"/>
            <a:ext cx="3128755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今すぐお試し</a:t>
            </a:r>
            <a:br>
              <a:rPr lang="en-US" altLang="ja-JP" dirty="0">
                <a:latin typeface="+mn-ea"/>
                <a:ea typeface="+mn-ea"/>
              </a:rPr>
            </a:br>
            <a:r>
              <a:rPr lang="en-US" u="sng" dirty="0">
                <a:latin typeface="+mn-ea"/>
                <a:ea typeface="+mn-ea"/>
                <a:hlinkClick r:id="rId4"/>
              </a:rPr>
              <a:t>https://l.cncf.io</a:t>
            </a:r>
            <a:r>
              <a:rPr lang="en-US" dirty="0">
                <a:latin typeface="+mn-ea"/>
                <a:ea typeface="+mn-ea"/>
              </a:rPr>
              <a:t> 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dirty="0">
                <a:latin typeface="+mj-ea"/>
                <a:ea typeface="+mj-ea"/>
              </a:rPr>
              <a:t>エンド・ユーザ・コミュニティは</a:t>
            </a:r>
            <a:r>
              <a:rPr lang="en-US" altLang="ja-JP" dirty="0">
                <a:latin typeface="+mj-ea"/>
                <a:ea typeface="+mj-ea"/>
              </a:rPr>
              <a:t>54</a:t>
            </a:r>
            <a:r>
              <a:rPr lang="ja-JP" altLang="en-US" dirty="0">
                <a:latin typeface="+mj-ea"/>
                <a:ea typeface="+mj-ea"/>
              </a:rPr>
              <a:t>社</a:t>
            </a:r>
            <a:br>
              <a:rPr lang="en-US" dirty="0"/>
            </a:br>
            <a:r>
              <a:rPr lang="en-US" sz="1400" dirty="0"/>
              <a:t>54 Companies in the End User Community</a:t>
            </a:r>
            <a:endParaRPr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Shape 580"/>
          <p:cNvSpPr txBox="1"/>
          <p:nvPr/>
        </p:nvSpPr>
        <p:spPr>
          <a:xfrm>
            <a:off x="6654300" y="4772450"/>
            <a:ext cx="1931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i="1" dirty="0">
                <a:latin typeface="+mn-ea"/>
                <a:ea typeface="+mn-ea"/>
              </a:rPr>
              <a:t>さらに４つの非公開メンバ</a:t>
            </a:r>
            <a:endParaRPr sz="1100" i="1" dirty="0">
              <a:latin typeface="+mn-ea"/>
              <a:ea typeface="+mn-ea"/>
            </a:endParaRPr>
          </a:p>
        </p:txBody>
      </p:sp>
      <p:pic>
        <p:nvPicPr>
          <p:cNvPr id="51" name="Shape 723" descr="C1_Core_NG_RGB_R-01.png">
            <a:extLst>
              <a:ext uri="{FF2B5EF4-FFF2-40B4-BE49-F238E27FC236}">
                <a16:creationId xmlns:a16="http://schemas.microsoft.com/office/drawing/2014/main" id="{5945C6B2-A274-4DDD-A9C8-CD9DCD61F2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261" t="21015" r="24064" b="21264"/>
          <a:stretch/>
        </p:blipFill>
        <p:spPr>
          <a:xfrm>
            <a:off x="3281585" y="1111550"/>
            <a:ext cx="89850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724">
            <a:extLst>
              <a:ext uri="{FF2B5EF4-FFF2-40B4-BE49-F238E27FC236}">
                <a16:creationId xmlns:a16="http://schemas.microsoft.com/office/drawing/2014/main" id="{C6577354-C24C-406D-AAE9-5DFFFF3676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3644" y="1065650"/>
            <a:ext cx="77850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725">
            <a:extLst>
              <a:ext uri="{FF2B5EF4-FFF2-40B4-BE49-F238E27FC236}">
                <a16:creationId xmlns:a16="http://schemas.microsoft.com/office/drawing/2014/main" id="{9B54E92D-31A6-4F67-A3A9-4EDC7C2BD6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4587" y="1625164"/>
            <a:ext cx="870000" cy="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726">
            <a:extLst>
              <a:ext uri="{FF2B5EF4-FFF2-40B4-BE49-F238E27FC236}">
                <a16:creationId xmlns:a16="http://schemas.microsoft.com/office/drawing/2014/main" id="{C6C6E69C-CFC2-47A5-A305-01BA8C0C91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3492" b="19818"/>
          <a:stretch/>
        </p:blipFill>
        <p:spPr>
          <a:xfrm>
            <a:off x="2414715" y="2327589"/>
            <a:ext cx="11091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727">
            <a:extLst>
              <a:ext uri="{FF2B5EF4-FFF2-40B4-BE49-F238E27FC236}">
                <a16:creationId xmlns:a16="http://schemas.microsoft.com/office/drawing/2014/main" id="{27BCDB02-484F-4D04-AA47-A34F18464BF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57" y="4293192"/>
            <a:ext cx="869788" cy="27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728">
            <a:extLst>
              <a:ext uri="{FF2B5EF4-FFF2-40B4-BE49-F238E27FC236}">
                <a16:creationId xmlns:a16="http://schemas.microsoft.com/office/drawing/2014/main" id="{0E2C4072-645A-466D-894D-1C8DA2B6540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8952" t="40287" r="10467" b="38350"/>
          <a:stretch/>
        </p:blipFill>
        <p:spPr>
          <a:xfrm>
            <a:off x="6888550" y="4246798"/>
            <a:ext cx="1441244" cy="37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729">
            <a:extLst>
              <a:ext uri="{FF2B5EF4-FFF2-40B4-BE49-F238E27FC236}">
                <a16:creationId xmlns:a16="http://schemas.microsoft.com/office/drawing/2014/main" id="{6EDF3DFB-ED82-438D-B7DF-8E6D6B8C5CE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0466" y="2273394"/>
            <a:ext cx="810625" cy="48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730">
            <a:extLst>
              <a:ext uri="{FF2B5EF4-FFF2-40B4-BE49-F238E27FC236}">
                <a16:creationId xmlns:a16="http://schemas.microsoft.com/office/drawing/2014/main" id="{9E3E6F71-65B0-4622-B30C-905C50AA223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301" y="2886655"/>
            <a:ext cx="697875" cy="50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731">
            <a:extLst>
              <a:ext uri="{FF2B5EF4-FFF2-40B4-BE49-F238E27FC236}">
                <a16:creationId xmlns:a16="http://schemas.microsoft.com/office/drawing/2014/main" id="{FFF2B683-A77A-4E77-9949-95783E9693C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36609" y="4130875"/>
            <a:ext cx="621150" cy="60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732">
            <a:extLst>
              <a:ext uri="{FF2B5EF4-FFF2-40B4-BE49-F238E27FC236}">
                <a16:creationId xmlns:a16="http://schemas.microsoft.com/office/drawing/2014/main" id="{9AA41738-9442-4F15-994C-B17DE252B01E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75825" y="3523750"/>
            <a:ext cx="657372" cy="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733">
            <a:extLst>
              <a:ext uri="{FF2B5EF4-FFF2-40B4-BE49-F238E27FC236}">
                <a16:creationId xmlns:a16="http://schemas.microsoft.com/office/drawing/2014/main" id="{138623D2-E288-4D15-9A5B-B5A01E72726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27958" y="953953"/>
            <a:ext cx="1153810" cy="68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734">
            <a:extLst>
              <a:ext uri="{FF2B5EF4-FFF2-40B4-BE49-F238E27FC236}">
                <a16:creationId xmlns:a16="http://schemas.microsoft.com/office/drawing/2014/main" id="{BBC011D1-1677-4C46-B298-F9196E63306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8400" y="1731690"/>
            <a:ext cx="943100" cy="3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735">
            <a:extLst>
              <a:ext uri="{FF2B5EF4-FFF2-40B4-BE49-F238E27FC236}">
                <a16:creationId xmlns:a16="http://schemas.microsoft.com/office/drawing/2014/main" id="{71947121-2351-46C2-83FE-756091969EE4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453520" y="1616174"/>
            <a:ext cx="621156" cy="53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736">
            <a:extLst>
              <a:ext uri="{FF2B5EF4-FFF2-40B4-BE49-F238E27FC236}">
                <a16:creationId xmlns:a16="http://schemas.microsoft.com/office/drawing/2014/main" id="{3D738E1F-9F75-4A28-9F51-52260FE2448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11326" y="4163533"/>
            <a:ext cx="697800" cy="53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737">
            <a:extLst>
              <a:ext uri="{FF2B5EF4-FFF2-40B4-BE49-F238E27FC236}">
                <a16:creationId xmlns:a16="http://schemas.microsoft.com/office/drawing/2014/main" id="{CFBC26FF-A89A-4D00-B1DC-514C66C519BA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482777" y="1104350"/>
            <a:ext cx="697800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738">
            <a:extLst>
              <a:ext uri="{FF2B5EF4-FFF2-40B4-BE49-F238E27FC236}">
                <a16:creationId xmlns:a16="http://schemas.microsoft.com/office/drawing/2014/main" id="{6C961737-0522-4384-ADD6-7E6FBCF0AB4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67493" y="2299376"/>
            <a:ext cx="697879" cy="43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739" descr="Spredfast.png">
            <a:extLst>
              <a:ext uri="{FF2B5EF4-FFF2-40B4-BE49-F238E27FC236}">
                <a16:creationId xmlns:a16="http://schemas.microsoft.com/office/drawing/2014/main" id="{4B9F5E79-FF0B-447D-8C54-0F215419B71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24638" y="2978223"/>
            <a:ext cx="1065401" cy="31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740" descr="Screen Shot 2017-10-26 at 10.05.32 AM.png">
            <a:extLst>
              <a:ext uri="{FF2B5EF4-FFF2-40B4-BE49-F238E27FC236}">
                <a16:creationId xmlns:a16="http://schemas.microsoft.com/office/drawing/2014/main" id="{906315A1-B8AB-489B-8320-092BCCC6C1A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77741" y="4298898"/>
            <a:ext cx="1193945" cy="26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741" descr="Pinterest.png">
            <a:extLst>
              <a:ext uri="{FF2B5EF4-FFF2-40B4-BE49-F238E27FC236}">
                <a16:creationId xmlns:a16="http://schemas.microsoft.com/office/drawing/2014/main" id="{4158BDCE-7656-4801-B23C-BCFD3768ACE7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62023" y="2299374"/>
            <a:ext cx="1109000" cy="43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42" descr="logo_ticketmaster-300x184.png">
            <a:extLst>
              <a:ext uri="{FF2B5EF4-FFF2-40B4-BE49-F238E27FC236}">
                <a16:creationId xmlns:a16="http://schemas.microsoft.com/office/drawing/2014/main" id="{2863045E-544C-4F69-8D58-2EC00DF855D0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 t="25629" b="31156"/>
          <a:stretch/>
        </p:blipFill>
        <p:spPr>
          <a:xfrm>
            <a:off x="5726474" y="3610787"/>
            <a:ext cx="1335600" cy="3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43">
            <a:extLst>
              <a:ext uri="{FF2B5EF4-FFF2-40B4-BE49-F238E27FC236}">
                <a16:creationId xmlns:a16="http://schemas.microsoft.com/office/drawing/2014/main" id="{1B348D3A-CA0F-4440-AEDC-7A419E327561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555872" y="3033976"/>
            <a:ext cx="1154286" cy="20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44">
            <a:extLst>
              <a:ext uri="{FF2B5EF4-FFF2-40B4-BE49-F238E27FC236}">
                <a16:creationId xmlns:a16="http://schemas.microsoft.com/office/drawing/2014/main" id="{131CE746-EFE3-40F6-8E8E-EFF9DA419389}"/>
              </a:ext>
            </a:extLst>
          </p:cNvPr>
          <p:cNvPicPr preferRelativeResize="0"/>
          <p:nvPr/>
        </p:nvPicPr>
        <p:blipFill rotWithShape="1">
          <a:blip r:embed="rId24">
            <a:alphaModFix/>
          </a:blip>
          <a:srcRect t="16725" b="13728"/>
          <a:stretch/>
        </p:blipFill>
        <p:spPr>
          <a:xfrm>
            <a:off x="4487806" y="2970727"/>
            <a:ext cx="991225" cy="33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45">
            <a:extLst>
              <a:ext uri="{FF2B5EF4-FFF2-40B4-BE49-F238E27FC236}">
                <a16:creationId xmlns:a16="http://schemas.microsoft.com/office/drawing/2014/main" id="{9E259A99-75E1-4AB3-8D55-A288073EF1F8}"/>
              </a:ext>
            </a:extLst>
          </p:cNvPr>
          <p:cNvPicPr preferRelativeResize="0"/>
          <p:nvPr/>
        </p:nvPicPr>
        <p:blipFill rotWithShape="1">
          <a:blip r:embed="rId25">
            <a:alphaModFix/>
          </a:blip>
          <a:srcRect t="16326" b="13992"/>
          <a:stretch/>
        </p:blipFill>
        <p:spPr>
          <a:xfrm>
            <a:off x="1152652" y="2299374"/>
            <a:ext cx="1065412" cy="43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6">
            <a:extLst>
              <a:ext uri="{FF2B5EF4-FFF2-40B4-BE49-F238E27FC236}">
                <a16:creationId xmlns:a16="http://schemas.microsoft.com/office/drawing/2014/main" id="{8E229DF5-16FA-4787-AD94-9420F552BC30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67801" y="3508887"/>
            <a:ext cx="697875" cy="5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47">
            <a:extLst>
              <a:ext uri="{FF2B5EF4-FFF2-40B4-BE49-F238E27FC236}">
                <a16:creationId xmlns:a16="http://schemas.microsoft.com/office/drawing/2014/main" id="{C351762B-12B5-4EC5-A413-E38282F553BC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195076" y="2900983"/>
            <a:ext cx="697800" cy="47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48">
            <a:extLst>
              <a:ext uri="{FF2B5EF4-FFF2-40B4-BE49-F238E27FC236}">
                <a16:creationId xmlns:a16="http://schemas.microsoft.com/office/drawing/2014/main" id="{52677E0E-DA7E-4A26-AA7B-E4E486DC7C6D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 l="12248" t="23676" r="9233" b="17249"/>
          <a:stretch/>
        </p:blipFill>
        <p:spPr>
          <a:xfrm>
            <a:off x="3440556" y="1728546"/>
            <a:ext cx="869888" cy="31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49">
            <a:extLst>
              <a:ext uri="{FF2B5EF4-FFF2-40B4-BE49-F238E27FC236}">
                <a16:creationId xmlns:a16="http://schemas.microsoft.com/office/drawing/2014/main" id="{4C0CD7DD-716D-435F-85B5-C3CBA763A37F}"/>
              </a:ext>
            </a:extLst>
          </p:cNvPr>
          <p:cNvPicPr preferRelativeResize="0"/>
          <p:nvPr/>
        </p:nvPicPr>
        <p:blipFill rotWithShape="1">
          <a:blip r:embed="rId29">
            <a:alphaModFix/>
          </a:blip>
          <a:srcRect l="7328" t="23149" r="10610" b="24021"/>
          <a:stretch/>
        </p:blipFill>
        <p:spPr>
          <a:xfrm>
            <a:off x="6287763" y="1703782"/>
            <a:ext cx="1115981" cy="35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50">
            <a:extLst>
              <a:ext uri="{FF2B5EF4-FFF2-40B4-BE49-F238E27FC236}">
                <a16:creationId xmlns:a16="http://schemas.microsoft.com/office/drawing/2014/main" id="{D3742DBE-9A53-4B0D-A4C9-292A08484A69}"/>
              </a:ext>
            </a:extLst>
          </p:cNvPr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281094" y="1059385"/>
            <a:ext cx="810625" cy="4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51">
            <a:extLst>
              <a:ext uri="{FF2B5EF4-FFF2-40B4-BE49-F238E27FC236}">
                <a16:creationId xmlns:a16="http://schemas.microsoft.com/office/drawing/2014/main" id="{A9529940-5170-4379-8A01-65E03A9663B9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 t="34485" b="28824"/>
          <a:stretch/>
        </p:blipFill>
        <p:spPr>
          <a:xfrm>
            <a:off x="2357674" y="1730967"/>
            <a:ext cx="869795" cy="30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752">
            <a:extLst>
              <a:ext uri="{FF2B5EF4-FFF2-40B4-BE49-F238E27FC236}">
                <a16:creationId xmlns:a16="http://schemas.microsoft.com/office/drawing/2014/main" id="{FC0B680B-0EEB-4A85-871E-5F302CFAECF9}"/>
              </a:ext>
            </a:extLst>
          </p:cNvPr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86997" y="2964749"/>
            <a:ext cx="1060800" cy="34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753">
            <a:extLst>
              <a:ext uri="{FF2B5EF4-FFF2-40B4-BE49-F238E27FC236}">
                <a16:creationId xmlns:a16="http://schemas.microsoft.com/office/drawing/2014/main" id="{322BDC2B-8428-4BB4-A583-2C6C25936DDD}"/>
              </a:ext>
            </a:extLst>
          </p:cNvPr>
          <p:cNvPicPr preferRelativeResize="0"/>
          <p:nvPr/>
        </p:nvPicPr>
        <p:blipFill rotWithShape="1">
          <a:blip r:embed="rId33">
            <a:alphaModFix/>
          </a:blip>
          <a:srcRect l="7391" t="17084" r="10661" b="20968"/>
          <a:stretch/>
        </p:blipFill>
        <p:spPr>
          <a:xfrm>
            <a:off x="7223338" y="3593831"/>
            <a:ext cx="991223" cy="37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754">
            <a:extLst>
              <a:ext uri="{FF2B5EF4-FFF2-40B4-BE49-F238E27FC236}">
                <a16:creationId xmlns:a16="http://schemas.microsoft.com/office/drawing/2014/main" id="{966B679A-6624-4BC0-8B79-BB1CA3EA798A}"/>
              </a:ext>
            </a:extLst>
          </p:cNvPr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139291" y="4328194"/>
            <a:ext cx="1156918" cy="2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755">
            <a:extLst>
              <a:ext uri="{FF2B5EF4-FFF2-40B4-BE49-F238E27FC236}">
                <a16:creationId xmlns:a16="http://schemas.microsoft.com/office/drawing/2014/main" id="{9D5D2843-D93A-4F1E-AEFD-0783A0172253}"/>
              </a:ext>
            </a:extLst>
          </p:cNvPr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192727" y="1021925"/>
            <a:ext cx="898541" cy="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756">
            <a:extLst>
              <a:ext uri="{FF2B5EF4-FFF2-40B4-BE49-F238E27FC236}">
                <a16:creationId xmlns:a16="http://schemas.microsoft.com/office/drawing/2014/main" id="{9E625CA9-E957-4083-A7CF-40C1810EFDF9}"/>
              </a:ext>
            </a:extLst>
          </p:cNvPr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5653218" y="4283094"/>
            <a:ext cx="1153800" cy="2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757">
            <a:extLst>
              <a:ext uri="{FF2B5EF4-FFF2-40B4-BE49-F238E27FC236}">
                <a16:creationId xmlns:a16="http://schemas.microsoft.com/office/drawing/2014/main" id="{80E0AE6F-D5A0-47FB-BF92-C0B5DB4EFB3F}"/>
              </a:ext>
            </a:extLst>
          </p:cNvPr>
          <p:cNvPicPr preferRelativeResize="0"/>
          <p:nvPr/>
        </p:nvPicPr>
        <p:blipFill rotWithShape="1">
          <a:blip r:embed="rId37">
            <a:alphaModFix/>
          </a:blip>
          <a:srcRect l="719" t="24838" r="-720" b="24345"/>
          <a:stretch/>
        </p:blipFill>
        <p:spPr>
          <a:xfrm>
            <a:off x="6192277" y="1132032"/>
            <a:ext cx="1060800" cy="33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758">
            <a:extLst>
              <a:ext uri="{FF2B5EF4-FFF2-40B4-BE49-F238E27FC236}">
                <a16:creationId xmlns:a16="http://schemas.microsoft.com/office/drawing/2014/main" id="{9B63D9E2-E71F-4D9D-80B6-8DC4E5A6E71A}"/>
              </a:ext>
            </a:extLst>
          </p:cNvPr>
          <p:cNvPicPr preferRelativeResize="0"/>
          <p:nvPr/>
        </p:nvPicPr>
        <p:blipFill rotWithShape="1">
          <a:blip r:embed="rId38">
            <a:alphaModFix/>
          </a:blip>
          <a:srcRect t="21204" b="18071"/>
          <a:stretch/>
        </p:blipFill>
        <p:spPr>
          <a:xfrm>
            <a:off x="86225" y="2250402"/>
            <a:ext cx="869776" cy="52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759">
            <a:extLst>
              <a:ext uri="{FF2B5EF4-FFF2-40B4-BE49-F238E27FC236}">
                <a16:creationId xmlns:a16="http://schemas.microsoft.com/office/drawing/2014/main" id="{DF5C9D0D-0AD9-4021-8A28-80AA15441CB0}"/>
              </a:ext>
            </a:extLst>
          </p:cNvPr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727742" y="2299111"/>
            <a:ext cx="943100" cy="43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760">
            <a:extLst>
              <a:ext uri="{FF2B5EF4-FFF2-40B4-BE49-F238E27FC236}">
                <a16:creationId xmlns:a16="http://schemas.microsoft.com/office/drawing/2014/main" id="{4667E2B2-C510-47D7-8F83-DCC7F077AF3F}"/>
              </a:ext>
            </a:extLst>
          </p:cNvPr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8067674" y="2367513"/>
            <a:ext cx="948175" cy="29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761">
            <a:extLst>
              <a:ext uri="{FF2B5EF4-FFF2-40B4-BE49-F238E27FC236}">
                <a16:creationId xmlns:a16="http://schemas.microsoft.com/office/drawing/2014/main" id="{27661088-9C3C-49C4-8188-7795F05369CE}"/>
              </a:ext>
            </a:extLst>
          </p:cNvPr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149104" y="3640000"/>
            <a:ext cx="1060897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762">
            <a:extLst>
              <a:ext uri="{FF2B5EF4-FFF2-40B4-BE49-F238E27FC236}">
                <a16:creationId xmlns:a16="http://schemas.microsoft.com/office/drawing/2014/main" id="{BA743EC8-B847-428D-A782-77006DBAD483}"/>
              </a:ext>
            </a:extLst>
          </p:cNvPr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857017" y="3014250"/>
            <a:ext cx="1261219" cy="2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763">
            <a:extLst>
              <a:ext uri="{FF2B5EF4-FFF2-40B4-BE49-F238E27FC236}">
                <a16:creationId xmlns:a16="http://schemas.microsoft.com/office/drawing/2014/main" id="{29C5E283-6D9D-471D-B4FC-F4BA66D632FC}"/>
              </a:ext>
            </a:extLst>
          </p:cNvPr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969716" y="3008119"/>
            <a:ext cx="1441250" cy="25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764">
            <a:extLst>
              <a:ext uri="{FF2B5EF4-FFF2-40B4-BE49-F238E27FC236}">
                <a16:creationId xmlns:a16="http://schemas.microsoft.com/office/drawing/2014/main" id="{6C42E63A-8AC6-4117-9F37-78B0D1AE567A}"/>
              </a:ext>
            </a:extLst>
          </p:cNvPr>
          <p:cNvPicPr preferRelativeResize="0"/>
          <p:nvPr/>
        </p:nvPicPr>
        <p:blipFill rotWithShape="1">
          <a:blip r:embed="rId44">
            <a:alphaModFix/>
          </a:blip>
          <a:srcRect l="20438" t="23054" r="21529" b="16210"/>
          <a:stretch/>
        </p:blipFill>
        <p:spPr>
          <a:xfrm>
            <a:off x="-36567" y="3372897"/>
            <a:ext cx="943103" cy="81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765">
            <a:extLst>
              <a:ext uri="{FF2B5EF4-FFF2-40B4-BE49-F238E27FC236}">
                <a16:creationId xmlns:a16="http://schemas.microsoft.com/office/drawing/2014/main" id="{388D589D-B5FD-40A9-B9CF-43762A3A9132}"/>
              </a:ext>
            </a:extLst>
          </p:cNvPr>
          <p:cNvPicPr preferRelativeResize="0"/>
          <p:nvPr/>
        </p:nvPicPr>
        <p:blipFill rotWithShape="1">
          <a:blip r:embed="rId45">
            <a:alphaModFix/>
          </a:blip>
          <a:srcRect l="15368" t="3747" r="13940" b="7654"/>
          <a:stretch/>
        </p:blipFill>
        <p:spPr>
          <a:xfrm>
            <a:off x="4523530" y="1608589"/>
            <a:ext cx="716903" cy="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766">
            <a:extLst>
              <a:ext uri="{FF2B5EF4-FFF2-40B4-BE49-F238E27FC236}">
                <a16:creationId xmlns:a16="http://schemas.microsoft.com/office/drawing/2014/main" id="{808505E8-340A-46E5-95DB-A0BFC75425D2}"/>
              </a:ext>
            </a:extLst>
          </p:cNvPr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926940" y="3622537"/>
            <a:ext cx="1060900" cy="31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767">
            <a:extLst>
              <a:ext uri="{FF2B5EF4-FFF2-40B4-BE49-F238E27FC236}">
                <a16:creationId xmlns:a16="http://schemas.microsoft.com/office/drawing/2014/main" id="{0C0B3288-1EA0-490F-A0AC-4DDA0FA7E872}"/>
              </a:ext>
            </a:extLst>
          </p:cNvPr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976277" y="4173565"/>
            <a:ext cx="1378800" cy="51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768">
            <a:extLst>
              <a:ext uri="{FF2B5EF4-FFF2-40B4-BE49-F238E27FC236}">
                <a16:creationId xmlns:a16="http://schemas.microsoft.com/office/drawing/2014/main" id="{CE9426DC-264E-4F07-9641-528827ABEA68}"/>
              </a:ext>
            </a:extLst>
          </p:cNvPr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4371266" y="3633109"/>
            <a:ext cx="1193944" cy="29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769">
            <a:extLst>
              <a:ext uri="{FF2B5EF4-FFF2-40B4-BE49-F238E27FC236}">
                <a16:creationId xmlns:a16="http://schemas.microsoft.com/office/drawing/2014/main" id="{D8F9638B-AB3D-4B5A-AF6B-1F3DBD946055}"/>
              </a:ext>
            </a:extLst>
          </p:cNvPr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7616831" y="1777205"/>
            <a:ext cx="1441255" cy="21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770">
            <a:extLst>
              <a:ext uri="{FF2B5EF4-FFF2-40B4-BE49-F238E27FC236}">
                <a16:creationId xmlns:a16="http://schemas.microsoft.com/office/drawing/2014/main" id="{BE2B6D4D-A9CD-4F17-8C45-30FFD8645188}"/>
              </a:ext>
            </a:extLst>
          </p:cNvPr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354085" y="1159142"/>
            <a:ext cx="898550" cy="27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771">
            <a:extLst>
              <a:ext uri="{FF2B5EF4-FFF2-40B4-BE49-F238E27FC236}">
                <a16:creationId xmlns:a16="http://schemas.microsoft.com/office/drawing/2014/main" id="{37017AF5-2690-4758-A129-A9A6AB1D1C7E}"/>
              </a:ext>
            </a:extLst>
          </p:cNvPr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257175" y="1028261"/>
            <a:ext cx="869775" cy="53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NCF 2018">
  <a:themeElements>
    <a:clrScheme name="CNCF">
      <a:dk1>
        <a:srgbClr val="000000"/>
      </a:dk1>
      <a:lt1>
        <a:srgbClr val="FFFFFF"/>
      </a:lt1>
      <a:dk2>
        <a:srgbClr val="3F4749"/>
      </a:dk2>
      <a:lt2>
        <a:srgbClr val="CCD8DB"/>
      </a:lt2>
      <a:accent1>
        <a:srgbClr val="DF156C"/>
      </a:accent1>
      <a:accent2>
        <a:srgbClr val="252A60"/>
      </a:accent2>
      <a:accent3>
        <a:srgbClr val="515EA1"/>
      </a:accent3>
      <a:accent4>
        <a:srgbClr val="3EB8C1"/>
      </a:accent4>
      <a:accent5>
        <a:srgbClr val="9FABD7"/>
      </a:accent5>
      <a:accent6>
        <a:srgbClr val="283235"/>
      </a:accent6>
      <a:hlink>
        <a:srgbClr val="515EA1"/>
      </a:hlink>
      <a:folHlink>
        <a:srgbClr val="515EA1"/>
      </a:folHlink>
    </a:clrScheme>
    <a:fontScheme name="ユーザー定義 5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NCF 2018">
  <a:themeElements>
    <a:clrScheme name="ユーザー定義 24">
      <a:dk1>
        <a:srgbClr val="000000"/>
      </a:dk1>
      <a:lt1>
        <a:srgbClr val="FFFFFF"/>
      </a:lt1>
      <a:dk2>
        <a:srgbClr val="3F4749"/>
      </a:dk2>
      <a:lt2>
        <a:srgbClr val="CCD8DB"/>
      </a:lt2>
      <a:accent1>
        <a:srgbClr val="DF156C"/>
      </a:accent1>
      <a:accent2>
        <a:srgbClr val="252A60"/>
      </a:accent2>
      <a:accent3>
        <a:srgbClr val="515EA1"/>
      </a:accent3>
      <a:accent4>
        <a:srgbClr val="3EB8C1"/>
      </a:accent4>
      <a:accent5>
        <a:srgbClr val="9FABD7"/>
      </a:accent5>
      <a:accent6>
        <a:srgbClr val="283235"/>
      </a:accent6>
      <a:hlink>
        <a:srgbClr val="FFFFFF"/>
      </a:hlink>
      <a:folHlink>
        <a:srgbClr val="515EA1"/>
      </a:folHlink>
    </a:clrScheme>
    <a:fontScheme name="ユーザー定義 1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2470</Words>
  <Application>Microsoft Office PowerPoint</Application>
  <PresentationFormat>画面に合わせる (16:9)</PresentationFormat>
  <Paragraphs>509</Paragraphs>
  <Slides>52</Slides>
  <Notes>52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52</vt:i4>
      </vt:variant>
    </vt:vector>
  </HeadingPairs>
  <TitlesOfParts>
    <vt:vector size="61" baseType="lpstr">
      <vt:lpstr>Helvetica Neue</vt:lpstr>
      <vt:lpstr>Noto Sans Symbols</vt:lpstr>
      <vt:lpstr>Calibri</vt:lpstr>
      <vt:lpstr>Arial</vt:lpstr>
      <vt:lpstr>Meiryo UI</vt:lpstr>
      <vt:lpstr>Century Gothic</vt:lpstr>
      <vt:lpstr>Merriweather Sans</vt:lpstr>
      <vt:lpstr>CNCF 2018</vt:lpstr>
      <vt:lpstr>CNCF 2018</vt:lpstr>
      <vt:lpstr>CNCF 概要 CNCF Overview</vt:lpstr>
      <vt:lpstr>クラウド・ネイティブ・コンピューティング・ファウンデーション Cloud Native Computing Foundation</vt:lpstr>
      <vt:lpstr>今日のLinuxファウンデーションは、Linuxをはるかに超える Today the Linux Foundation is much more than Linux</vt:lpstr>
      <vt:lpstr>仮想化からクラウド・ネイティブへ From Virtualization to Cloud Native</vt:lpstr>
      <vt:lpstr>なぜプロジェクトをCNCFに参加すべきなのか Why You Should Host Your Project at CNCF</vt:lpstr>
      <vt:lpstr>PowerPoint プレゼンテーション</vt:lpstr>
      <vt:lpstr>PowerPoint プレゼンテーション</vt:lpstr>
      <vt:lpstr>今すぐお試し https://l.cncf.io </vt:lpstr>
      <vt:lpstr>エンド・ユーザ・コミュニティは54社 54 Companies in the End User Community</vt:lpstr>
      <vt:lpstr>Kubernetesの検索トレンド Kubernetes in Search Trends</vt:lpstr>
      <vt:lpstr>勢いのあるオープンソース・プロジェクト上位30 30 Highest Velocity Open Source Projects</vt:lpstr>
      <vt:lpstr>CNCF プロジェクトの成熟度 CNCF Project Maturities</vt:lpstr>
      <vt:lpstr>CNCFにおけるサーバレス Serverless in CNCF</vt:lpstr>
      <vt:lpstr>CNCFの体制 CNCF Structure</vt:lpstr>
      <vt:lpstr>240以上のメンバーに成長中 240+ Members and Growing</vt:lpstr>
      <vt:lpstr>240以上のメンバーに成長中（シルバー１） 240+ Members and Growing (Silver 1)</vt:lpstr>
      <vt:lpstr>240以上のメンバーに成長中（シルバー2） 240+ Members and Growing (Silver 2)</vt:lpstr>
      <vt:lpstr>Kubernetes適合認証 Certified Kubernetes Conformance</vt:lpstr>
      <vt:lpstr>60の認定Kubernetesパートナー 60 Certified Kubernetes Partners</vt:lpstr>
      <vt:lpstr>CNCF MOOCとオンライン・トレーニング CNCF MOOC and Online Training</vt:lpstr>
      <vt:lpstr>Kubernetesオンライン監督試験 Online, Proctored Kubernetes Exams</vt:lpstr>
      <vt:lpstr>Kubernetes認定サービスプロバイダ Kubernetes Certified Service Provider</vt:lpstr>
      <vt:lpstr>51のKubernetes認定サービスプロバイダ 51 KCSP Partners</vt:lpstr>
      <vt:lpstr>KubeCon + CloudNativeCon</vt:lpstr>
      <vt:lpstr>KubeCon + CloudNativeCon 参加者 KubeCon + CloudNativeCon Attendees</vt:lpstr>
      <vt:lpstr>PowerPoint プレゼンテーション</vt:lpstr>
      <vt:lpstr>CNCF会員の価値(1) CNCF Membership Value (1)</vt:lpstr>
      <vt:lpstr>CNCF会員の価値(2) CNCF Membership Value (2)</vt:lpstr>
      <vt:lpstr>CNCF会員の利益と義務(1) CNCF Membership Benefits and Dues (1)</vt:lpstr>
      <vt:lpstr>CNCF会員の利益と義務(2) CNCF Membership Benefits and Dues (2)</vt:lpstr>
      <vt:lpstr>CNCF と LF を合算した費用 CNCF and LF Combined Dues</vt:lpstr>
      <vt:lpstr>エンドユーザー・サポーター End User Supporters</vt:lpstr>
      <vt:lpstr>CNCFへの参加は簡単! Joining the CNCF is easy!</vt:lpstr>
      <vt:lpstr>PowerPoint プレゼンテーション</vt:lpstr>
      <vt:lpstr>PowerPoint プレゼンテーション</vt:lpstr>
      <vt:lpstr>非仮想化サーバ：Sun(2000) Non-Virtualized Servers: Sun (2000)</vt:lpstr>
      <vt:lpstr>仮想化: VMWare (2001) Virtualization: VMWare (2001)</vt:lpstr>
      <vt:lpstr>IaaS: AWS (2006)</vt:lpstr>
      <vt:lpstr>PaaS: Heroku (2009)</vt:lpstr>
      <vt:lpstr>オープンソースIaaS: OpenStack (2010) Open Source IaaS: OpenStack (2010)</vt:lpstr>
      <vt:lpstr>オープンソース PaaS: Cloud Foundry (2011) Open Source PaaS: Cloud Foundry (2011)</vt:lpstr>
      <vt:lpstr>コンテナ: Docker (2013) Containers: Docker (2013)</vt:lpstr>
      <vt:lpstr>クラウド・ネイティブ: CNCF (2015) Cloud Native: CNCF (2015)</vt:lpstr>
      <vt:lpstr>これまでに何を学んだのでしょうか？ What Have We Learned?</vt:lpstr>
      <vt:lpstr>PaaSはいかがでしょうか? What About PaaS?</vt:lpstr>
      <vt:lpstr>PowerPoint プレゼンテーション</vt:lpstr>
      <vt:lpstr>ベンダー・ロックインを避ける Avoid Vendor Lock-in</vt:lpstr>
      <vt:lpstr>無制限のスケーラビリティを可能に Enable Unlimited Scalability</vt:lpstr>
      <vt:lpstr>素早さと保守性の向上 Increase Agility and Maintainability</vt:lpstr>
      <vt:lpstr>回復力を得る Achieve Resiliency</vt:lpstr>
      <vt:lpstr>効率性とリソース利用の改善 Improve Efficiency and Resource Utilization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CNCF Overview</dc:title>
  <dc:creator>m-zembutsu</dc:creator>
  <cp:lastModifiedBy>前佛 雅人</cp:lastModifiedBy>
  <cp:revision>83</cp:revision>
  <dcterms:modified xsi:type="dcterms:W3CDTF">2018-07-04T06:36:10Z</dcterms:modified>
</cp:coreProperties>
</file>